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4" r:id="rId4"/>
    <p:sldId id="257" r:id="rId5"/>
    <p:sldId id="258" r:id="rId6"/>
    <p:sldId id="259" r:id="rId7"/>
    <p:sldId id="263" r:id="rId8"/>
    <p:sldId id="262" r:id="rId9"/>
    <p:sldId id="266" r:id="rId10"/>
    <p:sldId id="267" r:id="rId11"/>
    <p:sldId id="268" r:id="rId12"/>
    <p:sldId id="269" r:id="rId13"/>
    <p:sldId id="265" r:id="rId14"/>
    <p:sldId id="270" r:id="rId15"/>
    <p:sldId id="271" r:id="rId16"/>
    <p:sldId id="272" r:id="rId17"/>
    <p:sldId id="273" r:id="rId18"/>
    <p:sldId id="274" r:id="rId19"/>
    <p:sldId id="275" r:id="rId20"/>
    <p:sldId id="261" r:id="rId21"/>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24"/>
    <p:restoredTop sz="94680"/>
  </p:normalViewPr>
  <p:slideViewPr>
    <p:cSldViewPr snapToGrid="0">
      <p:cViewPr varScale="1">
        <p:scale>
          <a:sx n="141" d="100"/>
          <a:sy n="141" d="100"/>
        </p:scale>
        <p:origin x="224"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E59B7D0-A0BD-6656-B7A5-D96140E8BE75}"/>
              </a:ext>
            </a:extLst>
          </p:cNvPr>
          <p:cNvSpPr>
            <a:spLocks noGrp="1"/>
          </p:cNvSpPr>
          <p:nvPr>
            <p:ph type="ctrTitle"/>
          </p:nvPr>
        </p:nvSpPr>
        <p:spPr>
          <a:xfrm>
            <a:off x="1524000" y="1122363"/>
            <a:ext cx="9144000" cy="2387600"/>
          </a:xfrm>
        </p:spPr>
        <p:txBody>
          <a:bodyPr anchor="b">
            <a:normAutofit/>
          </a:bodyPr>
          <a:lstStyle>
            <a:lvl1pPr algn="ctr">
              <a:defRPr sz="4800" b="0" i="0">
                <a:latin typeface="+mn-lt"/>
                <a:ea typeface="Kaiti SC" panose="02010600040101010101" pitchFamily="2" charset="-122"/>
              </a:defRPr>
            </a:lvl1pPr>
          </a:lstStyle>
          <a:p>
            <a:r>
              <a:rPr kumimoji="1" lang="zh-TW" altLang="en-US"/>
              <a:t>按一下以編輯母片標題樣式</a:t>
            </a:r>
          </a:p>
        </p:txBody>
      </p:sp>
      <p:sp>
        <p:nvSpPr>
          <p:cNvPr id="3" name="副標題 2">
            <a:extLst>
              <a:ext uri="{FF2B5EF4-FFF2-40B4-BE49-F238E27FC236}">
                <a16:creationId xmlns:a16="http://schemas.microsoft.com/office/drawing/2014/main" id="{8F8B8EA4-3B36-53B1-8D3D-81ACD54AC4CB}"/>
              </a:ext>
            </a:extLst>
          </p:cNvPr>
          <p:cNvSpPr>
            <a:spLocks noGrp="1"/>
          </p:cNvSpPr>
          <p:nvPr>
            <p:ph type="subTitle" idx="1"/>
          </p:nvPr>
        </p:nvSpPr>
        <p:spPr>
          <a:xfrm>
            <a:off x="1524000" y="3602038"/>
            <a:ext cx="9144000" cy="1655762"/>
          </a:xfrm>
        </p:spPr>
        <p:txBody>
          <a:bodyPr/>
          <a:lstStyle>
            <a:lvl1pPr marL="0" indent="0" algn="ctr">
              <a:buNone/>
              <a:defRPr sz="2400" b="0" i="0">
                <a:latin typeface="+mn-lt"/>
                <a:ea typeface="Kaiti SC" panose="0201060004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dirty="0"/>
              <a:t>按一下以編輯母片子標題樣式</a:t>
            </a:r>
          </a:p>
        </p:txBody>
      </p:sp>
      <p:sp>
        <p:nvSpPr>
          <p:cNvPr id="4" name="日期版面配置區 3">
            <a:extLst>
              <a:ext uri="{FF2B5EF4-FFF2-40B4-BE49-F238E27FC236}">
                <a16:creationId xmlns:a16="http://schemas.microsoft.com/office/drawing/2014/main" id="{79A5F37B-3D1A-E060-7EC3-7CBBC329B2F7}"/>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5" name="頁尾版面配置區 4">
            <a:extLst>
              <a:ext uri="{FF2B5EF4-FFF2-40B4-BE49-F238E27FC236}">
                <a16:creationId xmlns:a16="http://schemas.microsoft.com/office/drawing/2014/main" id="{34739B69-23D2-173E-1403-E7F2FD4B1609}"/>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6296EC95-BE4C-C516-B488-8C8E1BEC9056}"/>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1989609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E69B5A-27E3-3487-8C60-3FA50F5670BD}"/>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CCE11A71-A1AF-08DE-955C-829BEB565A5D}"/>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0BF06BCF-2C1F-D2F0-0BE8-1A1B0B055215}"/>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5" name="頁尾版面配置區 4">
            <a:extLst>
              <a:ext uri="{FF2B5EF4-FFF2-40B4-BE49-F238E27FC236}">
                <a16:creationId xmlns:a16="http://schemas.microsoft.com/office/drawing/2014/main" id="{AD6453FD-86D2-B271-B7CC-D70327250587}"/>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7BA84C75-4709-EFB0-9F05-B87277EFEEA9}"/>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203849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47E10B69-958E-70D7-6100-6C09AF4AA641}"/>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22F8485F-90CA-5037-1DF1-AE907B3EA13A}"/>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F4C0952-0747-1B18-A910-0622643E1C89}"/>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5" name="頁尾版面配置區 4">
            <a:extLst>
              <a:ext uri="{FF2B5EF4-FFF2-40B4-BE49-F238E27FC236}">
                <a16:creationId xmlns:a16="http://schemas.microsoft.com/office/drawing/2014/main" id="{F622153E-81A5-B7AA-BCDF-27CECFEEBB13}"/>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5AFA0BEC-0F48-DAAE-9574-07CEBFA430A5}"/>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2055067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072E88-8F0F-C1A2-76DA-9E8935B51330}"/>
              </a:ext>
            </a:extLst>
          </p:cNvPr>
          <p:cNvSpPr>
            <a:spLocks noGrp="1"/>
          </p:cNvSpPr>
          <p:nvPr>
            <p:ph type="title"/>
          </p:nvPr>
        </p:nvSpPr>
        <p:spPr>
          <a:xfrm>
            <a:off x="453292" y="193186"/>
            <a:ext cx="11433908" cy="674321"/>
          </a:xfrm>
        </p:spPr>
        <p:txBody>
          <a:bodyPr>
            <a:normAutofit/>
          </a:bodyPr>
          <a:lstStyle>
            <a:lvl1pPr>
              <a:defRPr sz="3200" b="0" i="0">
                <a:latin typeface="+mn-lt"/>
                <a:ea typeface="Kaiti SC" panose="02010600040101010101" pitchFamily="2" charset="-122"/>
              </a:defRPr>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70947B2E-CCA1-1E3C-8CA0-0C130136DB0E}"/>
              </a:ext>
            </a:extLst>
          </p:cNvPr>
          <p:cNvSpPr>
            <a:spLocks noGrp="1"/>
          </p:cNvSpPr>
          <p:nvPr>
            <p:ph idx="1"/>
          </p:nvPr>
        </p:nvSpPr>
        <p:spPr>
          <a:xfrm>
            <a:off x="453291" y="1012824"/>
            <a:ext cx="11433907" cy="5651989"/>
          </a:xfrm>
        </p:spPr>
        <p:txBody>
          <a:bodyPr/>
          <a:lstStyle>
            <a:lvl1pPr>
              <a:defRPr sz="2400" b="0" i="0">
                <a:latin typeface="+mn-lt"/>
                <a:ea typeface="Kaiti SC" panose="02010600040101010101" pitchFamily="2" charset="-122"/>
              </a:defRPr>
            </a:lvl1pPr>
            <a:lvl2pPr>
              <a:defRPr sz="2200" b="0" i="0">
                <a:latin typeface="+mn-lt"/>
                <a:ea typeface="Kaiti SC" panose="02010600040101010101" pitchFamily="2" charset="-122"/>
              </a:defRPr>
            </a:lvl2pPr>
            <a:lvl3pPr>
              <a:defRPr b="0" i="0">
                <a:latin typeface="+mn-lt"/>
                <a:ea typeface="Kaiti SC" panose="02010600040101010101" pitchFamily="2" charset="-122"/>
              </a:defRPr>
            </a:lvl3pPr>
            <a:lvl4pPr>
              <a:defRPr b="0" i="0">
                <a:latin typeface="+mn-lt"/>
                <a:ea typeface="Kaiti SC" panose="02010600040101010101" pitchFamily="2" charset="-122"/>
              </a:defRPr>
            </a:lvl4pPr>
            <a:lvl5pPr>
              <a:defRPr b="0" i="0">
                <a:latin typeface="+mn-lt"/>
                <a:ea typeface="Kaiti SC" panose="02010600040101010101" pitchFamily="2" charset="-122"/>
              </a:defRPr>
            </a:lvl5pPr>
          </a:lstStyle>
          <a:p>
            <a:pPr lvl="0"/>
            <a:r>
              <a:rPr kumimoji="1" lang="zh-TW" altLang="en-US" dirty="0"/>
              <a:t>按一下以編輯母片文字樣式</a:t>
            </a:r>
          </a:p>
          <a:p>
            <a:pPr lvl="1"/>
            <a:r>
              <a:rPr kumimoji="1" lang="zh-TW" altLang="en-US" dirty="0"/>
              <a:t>第二層</a:t>
            </a:r>
          </a:p>
          <a:p>
            <a:pPr lvl="2"/>
            <a:r>
              <a:rPr kumimoji="1" lang="zh-TW" altLang="en-US" dirty="0"/>
              <a:t>第三層</a:t>
            </a:r>
          </a:p>
          <a:p>
            <a:pPr lvl="3"/>
            <a:r>
              <a:rPr kumimoji="1" lang="zh-TW" altLang="en-US" dirty="0"/>
              <a:t>第四層</a:t>
            </a:r>
          </a:p>
          <a:p>
            <a:pPr lvl="4"/>
            <a:r>
              <a:rPr kumimoji="1" lang="zh-TW" altLang="en-US" dirty="0"/>
              <a:t>第五層</a:t>
            </a:r>
          </a:p>
        </p:txBody>
      </p:sp>
    </p:spTree>
    <p:extLst>
      <p:ext uri="{BB962C8B-B14F-4D97-AF65-F5344CB8AC3E}">
        <p14:creationId xmlns:p14="http://schemas.microsoft.com/office/powerpoint/2010/main" val="3690499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8D5E0F-4FF7-256F-B088-8BD4F702DC93}"/>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8FEB8CFB-2EFF-4537-444F-38E7D9AA25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8B44175A-8009-B776-E033-71E516CEC09D}"/>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5" name="頁尾版面配置區 4">
            <a:extLst>
              <a:ext uri="{FF2B5EF4-FFF2-40B4-BE49-F238E27FC236}">
                <a16:creationId xmlns:a16="http://schemas.microsoft.com/office/drawing/2014/main" id="{D07EA1B3-05F9-6EE2-70D9-D9FA2898B35F}"/>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30D7C5DC-E7C7-79F8-1E19-DC933C42A2CF}"/>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2260758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9BB3B8-B479-05D3-7B7C-90A9F0AD6F38}"/>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0E016DE4-90D6-3811-3414-A0C960134D56}"/>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B49E312D-1757-D525-9502-5877D5C46BBE}"/>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7D8FD944-30EF-E11D-8E6B-88E912B82583}"/>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6" name="頁尾版面配置區 5">
            <a:extLst>
              <a:ext uri="{FF2B5EF4-FFF2-40B4-BE49-F238E27FC236}">
                <a16:creationId xmlns:a16="http://schemas.microsoft.com/office/drawing/2014/main" id="{74D0028E-202C-841C-BBDB-61F14EF9B5A2}"/>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A74FDCA8-B73E-6444-CFC8-A28DA44E8B93}"/>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3936551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D0AF027-28CA-A8AD-67E8-8D861D52A7BE}"/>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E8B3F458-87C3-4C1F-EB3C-22A45F5267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70B27E82-BDCB-4CF6-6D36-28073A3070A6}"/>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2BF140DE-8DAD-82DB-96CB-E9659F5055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94DB093C-A366-DE18-69CC-B702D69DE688}"/>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082E0288-582B-8523-8B39-95E9C0EF4283}"/>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8" name="頁尾版面配置區 7">
            <a:extLst>
              <a:ext uri="{FF2B5EF4-FFF2-40B4-BE49-F238E27FC236}">
                <a16:creationId xmlns:a16="http://schemas.microsoft.com/office/drawing/2014/main" id="{6923C918-1721-DA4B-B888-29471FF7735B}"/>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1BFE5162-5063-9E9D-C4EF-3AB91A273060}"/>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3942349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F958A1-1C38-FF82-3B7E-8FE4DA6C20D1}"/>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C64A557B-7E3B-0267-6618-5B77DCD301BF}"/>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4" name="頁尾版面配置區 3">
            <a:extLst>
              <a:ext uri="{FF2B5EF4-FFF2-40B4-BE49-F238E27FC236}">
                <a16:creationId xmlns:a16="http://schemas.microsoft.com/office/drawing/2014/main" id="{4D009C8A-7CF3-1736-4389-EE2452080E85}"/>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E9735730-5059-16AC-CB8A-6EF9FBC98DBE}"/>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1384779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D5BE2FF-5E8B-8D9E-8ACC-6114DAD79D5B}"/>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3" name="頁尾版面配置區 2">
            <a:extLst>
              <a:ext uri="{FF2B5EF4-FFF2-40B4-BE49-F238E27FC236}">
                <a16:creationId xmlns:a16="http://schemas.microsoft.com/office/drawing/2014/main" id="{AEAA32A9-F371-8434-4C67-A7B63861521B}"/>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6214CD76-B421-B50B-2856-E14F029A8FDB}"/>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1029857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108C8B6-E08B-FBA1-91C8-641489067028}"/>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818C7BFB-D9FD-AB1A-F616-A65AF6F6F7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241F02A2-19DF-D7EB-47AF-FD6456E09D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4DFA2C55-3957-650E-6F5F-37AF6A03F18B}"/>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6" name="頁尾版面配置區 5">
            <a:extLst>
              <a:ext uri="{FF2B5EF4-FFF2-40B4-BE49-F238E27FC236}">
                <a16:creationId xmlns:a16="http://schemas.microsoft.com/office/drawing/2014/main" id="{90300E64-81E5-1F58-582C-DDB8E4CA721C}"/>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9B5E1319-C4D0-3500-2BCA-3DB297248417}"/>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107020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CE5B743-1585-2467-2B78-82D3472D62FF}"/>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DC457694-5E96-C1F2-899A-580F604873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502DCBE1-2E1C-269C-5A47-2165EA506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A473BFD5-3F9A-D3F1-FA37-1F8EDE0A0C07}"/>
              </a:ext>
            </a:extLst>
          </p:cNvPr>
          <p:cNvSpPr>
            <a:spLocks noGrp="1"/>
          </p:cNvSpPr>
          <p:nvPr>
            <p:ph type="dt" sz="half" idx="10"/>
          </p:nvPr>
        </p:nvSpPr>
        <p:spPr/>
        <p:txBody>
          <a:bodyPr/>
          <a:lstStyle/>
          <a:p>
            <a:fld id="{0E377893-7286-FF4E-92BA-66828B418764}" type="datetimeFigureOut">
              <a:rPr kumimoji="1" lang="zh-TW" altLang="en-US" smtClean="0"/>
              <a:t>2023/12/24</a:t>
            </a:fld>
            <a:endParaRPr kumimoji="1" lang="zh-TW" altLang="en-US"/>
          </a:p>
        </p:txBody>
      </p:sp>
      <p:sp>
        <p:nvSpPr>
          <p:cNvPr id="6" name="頁尾版面配置區 5">
            <a:extLst>
              <a:ext uri="{FF2B5EF4-FFF2-40B4-BE49-F238E27FC236}">
                <a16:creationId xmlns:a16="http://schemas.microsoft.com/office/drawing/2014/main" id="{CC19AAA2-D143-1CEC-6F42-AC1538385862}"/>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AD650166-1320-C2A5-A1DF-1A0E2C9F8CE1}"/>
              </a:ext>
            </a:extLst>
          </p:cNvPr>
          <p:cNvSpPr>
            <a:spLocks noGrp="1"/>
          </p:cNvSpPr>
          <p:nvPr>
            <p:ph type="sldNum" sz="quarter" idx="12"/>
          </p:nvPr>
        </p:nvSpPr>
        <p:spPr/>
        <p:txBody>
          <a:body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1634627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CBDE7F5-96B0-05C2-89A2-C2D57C0792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6AEF89D9-4F5C-D0E2-3B8C-AC542E2085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9A38C8A9-D830-21E5-FC46-95C1CF3573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377893-7286-FF4E-92BA-66828B418764}" type="datetimeFigureOut">
              <a:rPr kumimoji="1" lang="zh-TW" altLang="en-US" smtClean="0"/>
              <a:t>2023/12/24</a:t>
            </a:fld>
            <a:endParaRPr kumimoji="1" lang="zh-TW" altLang="en-US"/>
          </a:p>
        </p:txBody>
      </p:sp>
      <p:sp>
        <p:nvSpPr>
          <p:cNvPr id="5" name="頁尾版面配置區 4">
            <a:extLst>
              <a:ext uri="{FF2B5EF4-FFF2-40B4-BE49-F238E27FC236}">
                <a16:creationId xmlns:a16="http://schemas.microsoft.com/office/drawing/2014/main" id="{81BC7C14-11B5-9A8D-0BCB-06DAB6EFD4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F04C02B7-AC9D-D08B-F928-24553D2CFC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3BB885-96C5-4740-B174-468648B0C83B}" type="slidenum">
              <a:rPr kumimoji="1" lang="zh-TW" altLang="en-US" smtClean="0"/>
              <a:t>‹#›</a:t>
            </a:fld>
            <a:endParaRPr kumimoji="1" lang="zh-TW" altLang="en-US"/>
          </a:p>
        </p:txBody>
      </p:sp>
    </p:spTree>
    <p:extLst>
      <p:ext uri="{BB962C8B-B14F-4D97-AF65-F5344CB8AC3E}">
        <p14:creationId xmlns:p14="http://schemas.microsoft.com/office/powerpoint/2010/main" val="2773391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45C4AF-67AF-C6A1-E189-45EFD16DC19D}"/>
              </a:ext>
            </a:extLst>
          </p:cNvPr>
          <p:cNvSpPr>
            <a:spLocks noGrp="1"/>
          </p:cNvSpPr>
          <p:nvPr>
            <p:ph type="ctrTitle"/>
          </p:nvPr>
        </p:nvSpPr>
        <p:spPr/>
        <p:txBody>
          <a:bodyPr/>
          <a:lstStyle/>
          <a:p>
            <a:r>
              <a:rPr kumimoji="1" lang="en-US" altLang="zh-TW" dirty="0" err="1"/>
              <a:t>ACDNet</a:t>
            </a:r>
            <a:endParaRPr kumimoji="1" lang="zh-TW" altLang="en-US" dirty="0"/>
          </a:p>
        </p:txBody>
      </p:sp>
      <p:sp>
        <p:nvSpPr>
          <p:cNvPr id="3" name="副標題 2">
            <a:extLst>
              <a:ext uri="{FF2B5EF4-FFF2-40B4-BE49-F238E27FC236}">
                <a16:creationId xmlns:a16="http://schemas.microsoft.com/office/drawing/2014/main" id="{6F625E91-4BEE-8E94-D1EC-E3711379FABC}"/>
              </a:ext>
            </a:extLst>
          </p:cNvPr>
          <p:cNvSpPr>
            <a:spLocks noGrp="1"/>
          </p:cNvSpPr>
          <p:nvPr>
            <p:ph type="subTitle" idx="1"/>
          </p:nvPr>
        </p:nvSpPr>
        <p:spPr/>
        <p:txBody>
          <a:bodyPr/>
          <a:lstStyle/>
          <a:p>
            <a:endParaRPr kumimoji="1" lang="zh-TW" altLang="en-US"/>
          </a:p>
        </p:txBody>
      </p:sp>
    </p:spTree>
    <p:extLst>
      <p:ext uri="{BB962C8B-B14F-4D97-AF65-F5344CB8AC3E}">
        <p14:creationId xmlns:p14="http://schemas.microsoft.com/office/powerpoint/2010/main" val="4093795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9216D07-9F7F-11B8-CC82-CA2596A1A91E}"/>
              </a:ext>
            </a:extLst>
          </p:cNvPr>
          <p:cNvSpPr>
            <a:spLocks noGrp="1"/>
          </p:cNvSpPr>
          <p:nvPr>
            <p:ph type="title"/>
          </p:nvPr>
        </p:nvSpPr>
        <p:spPr/>
        <p:txBody>
          <a:bodyPr/>
          <a:lstStyle/>
          <a:p>
            <a:r>
              <a:rPr kumimoji="1" lang="en-US" altLang="zh-TW" dirty="0"/>
              <a:t>Model Compression Techniques suitable for MCUs </a:t>
            </a:r>
            <a:endParaRPr kumimoji="1" lang="zh-TW" altLang="en-US" dirty="0"/>
          </a:p>
        </p:txBody>
      </p:sp>
      <p:sp>
        <p:nvSpPr>
          <p:cNvPr id="3" name="內容版面配置區 2">
            <a:extLst>
              <a:ext uri="{FF2B5EF4-FFF2-40B4-BE49-F238E27FC236}">
                <a16:creationId xmlns:a16="http://schemas.microsoft.com/office/drawing/2014/main" id="{32D6E85B-11BD-BD99-610F-1C9D7ECBF942}"/>
              </a:ext>
            </a:extLst>
          </p:cNvPr>
          <p:cNvSpPr>
            <a:spLocks noGrp="1"/>
          </p:cNvSpPr>
          <p:nvPr>
            <p:ph idx="1"/>
          </p:nvPr>
        </p:nvSpPr>
        <p:spPr/>
        <p:txBody>
          <a:bodyPr>
            <a:normAutofit/>
          </a:bodyPr>
          <a:lstStyle/>
          <a:p>
            <a:pPr marL="0" indent="0" algn="l">
              <a:buNone/>
            </a:pPr>
            <a:r>
              <a:rPr lang="en" altLang="zh-TW" sz="1600" b="0" i="0" dirty="0">
                <a:solidFill>
                  <a:srgbClr val="374151"/>
                </a:solidFill>
                <a:effectLst/>
              </a:rPr>
              <a:t>Model compression techniques for microcontrollers (MCUs) need to consider the resource constraints of these embedded systems. Here are some model compression techniques that are suitable for MCUs:</a:t>
            </a:r>
          </a:p>
          <a:p>
            <a:pPr algn="l">
              <a:buFont typeface="+mj-lt"/>
              <a:buAutoNum type="arabicPeriod"/>
            </a:pPr>
            <a:r>
              <a:rPr lang="en" altLang="zh-TW" sz="1600" b="1" i="0" dirty="0">
                <a:solidFill>
                  <a:srgbClr val="374151"/>
                </a:solidFill>
                <a:effectLst/>
              </a:rPr>
              <a:t>Quantization:</a:t>
            </a:r>
            <a:endParaRPr lang="en" altLang="zh-TW" sz="1600" b="0" i="0" dirty="0">
              <a:solidFill>
                <a:srgbClr val="374151"/>
              </a:solidFill>
              <a:effectLst/>
            </a:endParaRPr>
          </a:p>
          <a:p>
            <a:pPr marL="742950" lvl="1" indent="-285750" algn="l">
              <a:buFont typeface="+mj-lt"/>
              <a:buAutoNum type="arabicPeriod"/>
            </a:pPr>
            <a:r>
              <a:rPr lang="en" altLang="zh-TW" sz="1600" b="1" i="0" dirty="0">
                <a:solidFill>
                  <a:srgbClr val="374151"/>
                </a:solidFill>
                <a:effectLst/>
              </a:rPr>
              <a:t>Description:</a:t>
            </a:r>
            <a:r>
              <a:rPr lang="en" altLang="zh-TW" sz="1600" b="0" i="0" dirty="0">
                <a:solidFill>
                  <a:srgbClr val="374151"/>
                </a:solidFill>
                <a:effectLst/>
              </a:rPr>
              <a:t> Reducing the precision of weights and activations from floating-point to lower bit-width representations (e.g., 8-bit integers).</a:t>
            </a:r>
          </a:p>
          <a:p>
            <a:pPr marL="742950" lvl="1" indent="-285750" algn="l">
              <a:buFont typeface="+mj-lt"/>
              <a:buAutoNum type="arabicPeriod"/>
            </a:pPr>
            <a:r>
              <a:rPr lang="en" altLang="zh-TW" sz="1600" b="1" i="0" dirty="0">
                <a:solidFill>
                  <a:srgbClr val="374151"/>
                </a:solidFill>
                <a:effectLst/>
              </a:rPr>
              <a:t>Benefits:</a:t>
            </a:r>
            <a:r>
              <a:rPr lang="en" altLang="zh-TW" sz="1600" b="0" i="0" dirty="0">
                <a:solidFill>
                  <a:srgbClr val="374151"/>
                </a:solidFill>
                <a:effectLst/>
              </a:rPr>
              <a:t> Reduces memory footprint and computational requirements.</a:t>
            </a:r>
          </a:p>
          <a:p>
            <a:pPr marL="742950" lvl="1" indent="-285750" algn="l">
              <a:buFont typeface="+mj-lt"/>
              <a:buAutoNum type="arabicPeriod"/>
            </a:pPr>
            <a:r>
              <a:rPr lang="en" altLang="zh-TW" sz="1600" b="1" i="0" dirty="0">
                <a:solidFill>
                  <a:srgbClr val="374151"/>
                </a:solidFill>
                <a:effectLst/>
              </a:rPr>
              <a:t>Considerations:</a:t>
            </a:r>
            <a:r>
              <a:rPr lang="en" altLang="zh-TW" sz="1600" b="0" i="0" dirty="0">
                <a:solidFill>
                  <a:srgbClr val="374151"/>
                </a:solidFill>
                <a:effectLst/>
              </a:rPr>
              <a:t> Balance between compression ratio and model accuracy.</a:t>
            </a:r>
          </a:p>
          <a:p>
            <a:pPr algn="l">
              <a:buFont typeface="+mj-lt"/>
              <a:buAutoNum type="arabicPeriod"/>
            </a:pPr>
            <a:r>
              <a:rPr lang="en" altLang="zh-TW" sz="1600" b="1" i="0" dirty="0">
                <a:solidFill>
                  <a:srgbClr val="374151"/>
                </a:solidFill>
                <a:effectLst/>
              </a:rPr>
              <a:t>Pruning:</a:t>
            </a:r>
            <a:endParaRPr lang="en" altLang="zh-TW" sz="1600" b="0" i="0" dirty="0">
              <a:solidFill>
                <a:srgbClr val="374151"/>
              </a:solidFill>
              <a:effectLst/>
            </a:endParaRPr>
          </a:p>
          <a:p>
            <a:pPr marL="742950" lvl="1" indent="-285750" algn="l">
              <a:buFont typeface="+mj-lt"/>
              <a:buAutoNum type="arabicPeriod"/>
            </a:pPr>
            <a:r>
              <a:rPr lang="en" altLang="zh-TW" sz="1600" b="1" i="0" dirty="0">
                <a:solidFill>
                  <a:srgbClr val="374151"/>
                </a:solidFill>
                <a:effectLst/>
              </a:rPr>
              <a:t>Description:</a:t>
            </a:r>
            <a:r>
              <a:rPr lang="en" altLang="zh-TW" sz="1600" b="0" i="0" dirty="0">
                <a:solidFill>
                  <a:srgbClr val="374151"/>
                </a:solidFill>
                <a:effectLst/>
              </a:rPr>
              <a:t> Removing or setting to zero a portion of the model's weights during training.</a:t>
            </a:r>
          </a:p>
          <a:p>
            <a:pPr marL="742950" lvl="1" indent="-285750" algn="l">
              <a:buFont typeface="+mj-lt"/>
              <a:buAutoNum type="arabicPeriod"/>
            </a:pPr>
            <a:r>
              <a:rPr lang="en" altLang="zh-TW" sz="1600" b="1" i="0" dirty="0">
                <a:solidFill>
                  <a:srgbClr val="374151"/>
                </a:solidFill>
                <a:effectLst/>
              </a:rPr>
              <a:t>Benefits:</a:t>
            </a:r>
            <a:r>
              <a:rPr lang="en" altLang="zh-TW" sz="1600" b="0" i="0" dirty="0">
                <a:solidFill>
                  <a:srgbClr val="374151"/>
                </a:solidFill>
                <a:effectLst/>
              </a:rPr>
              <a:t> Reduces the number of parameters and computations.</a:t>
            </a:r>
          </a:p>
          <a:p>
            <a:pPr marL="742950" lvl="1" indent="-285750" algn="l">
              <a:buFont typeface="+mj-lt"/>
              <a:buAutoNum type="arabicPeriod"/>
            </a:pPr>
            <a:r>
              <a:rPr lang="en" altLang="zh-TW" sz="1600" b="1" i="0" dirty="0">
                <a:solidFill>
                  <a:srgbClr val="374151"/>
                </a:solidFill>
                <a:effectLst/>
              </a:rPr>
              <a:t>Considerations:</a:t>
            </a:r>
            <a:r>
              <a:rPr lang="en" altLang="zh-TW" sz="1600" b="0" i="0" dirty="0">
                <a:solidFill>
                  <a:srgbClr val="374151"/>
                </a:solidFill>
                <a:effectLst/>
              </a:rPr>
              <a:t> Pruning criteria and threshold determination.</a:t>
            </a:r>
          </a:p>
          <a:p>
            <a:pPr algn="l">
              <a:buFont typeface="+mj-lt"/>
              <a:buAutoNum type="arabicPeriod"/>
            </a:pPr>
            <a:r>
              <a:rPr lang="en" altLang="zh-TW" sz="1600" b="1" i="0" dirty="0">
                <a:solidFill>
                  <a:srgbClr val="374151"/>
                </a:solidFill>
                <a:effectLst/>
              </a:rPr>
              <a:t>Knowledge Distillation:</a:t>
            </a:r>
            <a:endParaRPr lang="en" altLang="zh-TW" sz="1600" b="0" i="0" dirty="0">
              <a:solidFill>
                <a:srgbClr val="374151"/>
              </a:solidFill>
              <a:effectLst/>
            </a:endParaRPr>
          </a:p>
          <a:p>
            <a:pPr marL="742950" lvl="1" indent="-285750" algn="l">
              <a:buFont typeface="+mj-lt"/>
              <a:buAutoNum type="arabicPeriod"/>
            </a:pPr>
            <a:r>
              <a:rPr lang="en" altLang="zh-TW" sz="1600" b="1" i="0" dirty="0">
                <a:solidFill>
                  <a:srgbClr val="374151"/>
                </a:solidFill>
                <a:effectLst/>
              </a:rPr>
              <a:t>Description:</a:t>
            </a:r>
            <a:r>
              <a:rPr lang="en" altLang="zh-TW" sz="1600" b="0" i="0" dirty="0">
                <a:solidFill>
                  <a:srgbClr val="374151"/>
                </a:solidFill>
                <a:effectLst/>
              </a:rPr>
              <a:t> Training a smaller student model to mimic the behavior of a larger teacher model.</a:t>
            </a:r>
          </a:p>
          <a:p>
            <a:pPr marL="742950" lvl="1" indent="-285750" algn="l">
              <a:buFont typeface="+mj-lt"/>
              <a:buAutoNum type="arabicPeriod"/>
            </a:pPr>
            <a:r>
              <a:rPr lang="en" altLang="zh-TW" sz="1600" b="1" i="0" dirty="0">
                <a:solidFill>
                  <a:srgbClr val="374151"/>
                </a:solidFill>
                <a:effectLst/>
              </a:rPr>
              <a:t>Benefits:</a:t>
            </a:r>
            <a:r>
              <a:rPr lang="en" altLang="zh-TW" sz="1600" b="0" i="0" dirty="0">
                <a:solidFill>
                  <a:srgbClr val="374151"/>
                </a:solidFill>
                <a:effectLst/>
              </a:rPr>
              <a:t> Transfers knowledge from a large model to a smaller one, reducing the size of the model.</a:t>
            </a:r>
          </a:p>
          <a:p>
            <a:pPr marL="742950" lvl="1" indent="-285750" algn="l">
              <a:buFont typeface="+mj-lt"/>
              <a:buAutoNum type="arabicPeriod"/>
            </a:pPr>
            <a:r>
              <a:rPr lang="en" altLang="zh-TW" sz="1600" b="1" i="0" dirty="0">
                <a:solidFill>
                  <a:srgbClr val="374151"/>
                </a:solidFill>
                <a:effectLst/>
              </a:rPr>
              <a:t>Considerations:</a:t>
            </a:r>
            <a:r>
              <a:rPr lang="en" altLang="zh-TW" sz="1600" b="0" i="0" dirty="0">
                <a:solidFill>
                  <a:srgbClr val="374151"/>
                </a:solidFill>
                <a:effectLst/>
              </a:rPr>
              <a:t> Trade-off between accuracy and model size.</a:t>
            </a:r>
          </a:p>
          <a:p>
            <a:pPr algn="l">
              <a:buFont typeface="+mj-lt"/>
              <a:buAutoNum type="arabicPeriod"/>
            </a:pPr>
            <a:r>
              <a:rPr lang="en" altLang="zh-TW" sz="1600" b="1" i="0" dirty="0">
                <a:solidFill>
                  <a:srgbClr val="374151"/>
                </a:solidFill>
                <a:effectLst/>
              </a:rPr>
              <a:t>Weight Sharing:</a:t>
            </a:r>
            <a:endParaRPr lang="en" altLang="zh-TW" sz="1600" b="0" i="0" dirty="0">
              <a:solidFill>
                <a:srgbClr val="374151"/>
              </a:solidFill>
              <a:effectLst/>
            </a:endParaRPr>
          </a:p>
          <a:p>
            <a:pPr marL="742950" lvl="1" indent="-285750" algn="l">
              <a:buFont typeface="+mj-lt"/>
              <a:buAutoNum type="arabicPeriod"/>
            </a:pPr>
            <a:r>
              <a:rPr lang="en" altLang="zh-TW" sz="1600" b="1" i="0" dirty="0">
                <a:solidFill>
                  <a:srgbClr val="374151"/>
                </a:solidFill>
                <a:effectLst/>
              </a:rPr>
              <a:t>Description:</a:t>
            </a:r>
            <a:r>
              <a:rPr lang="en" altLang="zh-TW" sz="1600" b="0" i="0" dirty="0">
                <a:solidFill>
                  <a:srgbClr val="374151"/>
                </a:solidFill>
                <a:effectLst/>
              </a:rPr>
              <a:t> Grouping similar weights and sharing parameters.</a:t>
            </a:r>
          </a:p>
          <a:p>
            <a:pPr marL="742950" lvl="1" indent="-285750" algn="l">
              <a:buFont typeface="+mj-lt"/>
              <a:buAutoNum type="arabicPeriod"/>
            </a:pPr>
            <a:r>
              <a:rPr lang="en" altLang="zh-TW" sz="1600" b="1" i="0" dirty="0">
                <a:solidFill>
                  <a:srgbClr val="374151"/>
                </a:solidFill>
                <a:effectLst/>
              </a:rPr>
              <a:t>Benefits:</a:t>
            </a:r>
            <a:r>
              <a:rPr lang="en" altLang="zh-TW" sz="1600" b="0" i="0" dirty="0">
                <a:solidFill>
                  <a:srgbClr val="374151"/>
                </a:solidFill>
                <a:effectLst/>
              </a:rPr>
              <a:t> Reduces the number of unique parameters.</a:t>
            </a:r>
          </a:p>
          <a:p>
            <a:pPr marL="742950" lvl="1" indent="-285750" algn="l">
              <a:buFont typeface="+mj-lt"/>
              <a:buAutoNum type="arabicPeriod"/>
            </a:pPr>
            <a:r>
              <a:rPr lang="en" altLang="zh-TW" sz="1600" b="1" i="0" dirty="0">
                <a:solidFill>
                  <a:srgbClr val="374151"/>
                </a:solidFill>
                <a:effectLst/>
              </a:rPr>
              <a:t>Considerations:</a:t>
            </a:r>
            <a:r>
              <a:rPr lang="en" altLang="zh-TW" sz="1600" b="0" i="0" dirty="0">
                <a:solidFill>
                  <a:srgbClr val="374151"/>
                </a:solidFill>
                <a:effectLst/>
              </a:rPr>
              <a:t> Impact on accuracy and training complexity.</a:t>
            </a:r>
          </a:p>
          <a:p>
            <a:endParaRPr kumimoji="1" lang="zh-TW" altLang="en-US" sz="1600" dirty="0"/>
          </a:p>
        </p:txBody>
      </p:sp>
    </p:spTree>
    <p:extLst>
      <p:ext uri="{BB962C8B-B14F-4D97-AF65-F5344CB8AC3E}">
        <p14:creationId xmlns:p14="http://schemas.microsoft.com/office/powerpoint/2010/main" val="1546917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7D2F85C-2713-864D-A451-FB5FD894647B}"/>
              </a:ext>
            </a:extLst>
          </p:cNvPr>
          <p:cNvSpPr>
            <a:spLocks noGrp="1"/>
          </p:cNvSpPr>
          <p:nvPr>
            <p:ph type="title"/>
          </p:nvPr>
        </p:nvSpPr>
        <p:spPr/>
        <p:txBody>
          <a:bodyPr/>
          <a:lstStyle/>
          <a:p>
            <a:r>
              <a:rPr kumimoji="1" lang="en-US" altLang="zh-TW" dirty="0"/>
              <a:t>Model Compression Techniques suitable for MCUs (Cont.)</a:t>
            </a:r>
            <a:endParaRPr kumimoji="1" lang="zh-TW" altLang="en-US" dirty="0"/>
          </a:p>
        </p:txBody>
      </p:sp>
      <p:sp>
        <p:nvSpPr>
          <p:cNvPr id="3" name="內容版面配置區 2">
            <a:extLst>
              <a:ext uri="{FF2B5EF4-FFF2-40B4-BE49-F238E27FC236}">
                <a16:creationId xmlns:a16="http://schemas.microsoft.com/office/drawing/2014/main" id="{DD96FF97-99D7-2169-5119-37D776139C65}"/>
              </a:ext>
            </a:extLst>
          </p:cNvPr>
          <p:cNvSpPr>
            <a:spLocks noGrp="1"/>
          </p:cNvSpPr>
          <p:nvPr>
            <p:ph idx="1"/>
          </p:nvPr>
        </p:nvSpPr>
        <p:spPr/>
        <p:txBody>
          <a:bodyPr>
            <a:normAutofit/>
          </a:bodyPr>
          <a:lstStyle/>
          <a:p>
            <a:pPr algn="l">
              <a:buFont typeface="+mj-lt"/>
              <a:buAutoNum type="arabicPeriod" startAt="5"/>
            </a:pPr>
            <a:r>
              <a:rPr lang="en" altLang="zh-TW" sz="1600" b="1" i="0" dirty="0">
                <a:solidFill>
                  <a:srgbClr val="374151"/>
                </a:solidFill>
                <a:effectLst/>
              </a:rPr>
              <a:t>Low-Rank Factorization:</a:t>
            </a:r>
            <a:endParaRPr lang="en" altLang="zh-TW" sz="1600" b="0" i="0" dirty="0">
              <a:solidFill>
                <a:srgbClr val="374151"/>
              </a:solidFill>
              <a:effectLst/>
            </a:endParaRPr>
          </a:p>
          <a:p>
            <a:pPr lvl="1"/>
            <a:r>
              <a:rPr lang="en" altLang="zh-TW" sz="1600" b="1" i="0" dirty="0">
                <a:solidFill>
                  <a:srgbClr val="374151"/>
                </a:solidFill>
                <a:effectLst/>
              </a:rPr>
              <a:t>Description:</a:t>
            </a:r>
            <a:r>
              <a:rPr lang="en" altLang="zh-TW" sz="1600" b="0" i="0" dirty="0">
                <a:solidFill>
                  <a:srgbClr val="374151"/>
                </a:solidFill>
                <a:effectLst/>
              </a:rPr>
              <a:t> Decomposing weight matrices into low-rank approximations.</a:t>
            </a:r>
          </a:p>
          <a:p>
            <a:pPr lvl="1"/>
            <a:r>
              <a:rPr lang="en" altLang="zh-TW" sz="1600" b="1" i="0" dirty="0">
                <a:solidFill>
                  <a:srgbClr val="374151"/>
                </a:solidFill>
                <a:effectLst/>
              </a:rPr>
              <a:t>Benefits:</a:t>
            </a:r>
            <a:r>
              <a:rPr lang="en" altLang="zh-TW" sz="1600" b="0" i="0" dirty="0">
                <a:solidFill>
                  <a:srgbClr val="374151"/>
                </a:solidFill>
                <a:effectLst/>
              </a:rPr>
              <a:t> Reduces the number of parameters and computations.</a:t>
            </a:r>
          </a:p>
          <a:p>
            <a:pPr lvl="1"/>
            <a:r>
              <a:rPr lang="en" altLang="zh-TW" sz="1600" b="1" i="0" dirty="0">
                <a:solidFill>
                  <a:srgbClr val="374151"/>
                </a:solidFill>
                <a:effectLst/>
              </a:rPr>
              <a:t>Considerations:</a:t>
            </a:r>
            <a:r>
              <a:rPr lang="en" altLang="zh-TW" sz="1600" b="0" i="0" dirty="0">
                <a:solidFill>
                  <a:srgbClr val="374151"/>
                </a:solidFill>
                <a:effectLst/>
              </a:rPr>
              <a:t> Balance between compression and loss of expressiveness.</a:t>
            </a:r>
          </a:p>
          <a:p>
            <a:pPr algn="l">
              <a:buFont typeface="+mj-lt"/>
              <a:buAutoNum type="arabicPeriod" startAt="5"/>
            </a:pPr>
            <a:r>
              <a:rPr lang="en" altLang="zh-TW" sz="1600" b="1" i="0" dirty="0">
                <a:solidFill>
                  <a:srgbClr val="374151"/>
                </a:solidFill>
                <a:effectLst/>
              </a:rPr>
              <a:t>Knowledge Pruning:</a:t>
            </a:r>
            <a:endParaRPr lang="en" altLang="zh-TW" sz="1600" b="0" i="0" dirty="0">
              <a:solidFill>
                <a:srgbClr val="374151"/>
              </a:solidFill>
              <a:effectLst/>
            </a:endParaRPr>
          </a:p>
          <a:p>
            <a:pPr lvl="1"/>
            <a:r>
              <a:rPr lang="en" altLang="zh-TW" sz="1600" b="1" i="0" dirty="0">
                <a:solidFill>
                  <a:srgbClr val="374151"/>
                </a:solidFill>
                <a:effectLst/>
              </a:rPr>
              <a:t>Description:</a:t>
            </a:r>
            <a:r>
              <a:rPr lang="en" altLang="zh-TW" sz="1600" b="0" i="0" dirty="0">
                <a:solidFill>
                  <a:srgbClr val="374151"/>
                </a:solidFill>
                <a:effectLst/>
              </a:rPr>
              <a:t> Pruning the knowledge learned by a model, often through techniques like knowledge distillation.</a:t>
            </a:r>
          </a:p>
          <a:p>
            <a:pPr lvl="1"/>
            <a:r>
              <a:rPr lang="en" altLang="zh-TW" sz="1600" b="1" i="0" dirty="0">
                <a:solidFill>
                  <a:srgbClr val="374151"/>
                </a:solidFill>
                <a:effectLst/>
              </a:rPr>
              <a:t>Benefits:</a:t>
            </a:r>
            <a:r>
              <a:rPr lang="en" altLang="zh-TW" sz="1600" b="0" i="0" dirty="0">
                <a:solidFill>
                  <a:srgbClr val="374151"/>
                </a:solidFill>
                <a:effectLst/>
              </a:rPr>
              <a:t> Reduces model size while preserving important knowledge.</a:t>
            </a:r>
          </a:p>
          <a:p>
            <a:pPr lvl="1"/>
            <a:r>
              <a:rPr lang="en" altLang="zh-TW" sz="1600" b="1" i="0" dirty="0">
                <a:solidFill>
                  <a:srgbClr val="374151"/>
                </a:solidFill>
                <a:effectLst/>
              </a:rPr>
              <a:t>Considerations:</a:t>
            </a:r>
            <a:r>
              <a:rPr lang="en" altLang="zh-TW" sz="1600" b="0" i="0" dirty="0">
                <a:solidFill>
                  <a:srgbClr val="374151"/>
                </a:solidFill>
                <a:effectLst/>
              </a:rPr>
              <a:t> Proper balance to avoid loss of critical information.</a:t>
            </a:r>
          </a:p>
          <a:p>
            <a:pPr algn="l">
              <a:buFont typeface="+mj-lt"/>
              <a:buAutoNum type="arabicPeriod" startAt="5"/>
            </a:pPr>
            <a:r>
              <a:rPr lang="en" altLang="zh-TW" sz="1600" b="1" i="0" dirty="0">
                <a:solidFill>
                  <a:srgbClr val="374151"/>
                </a:solidFill>
                <a:effectLst/>
              </a:rPr>
              <a:t>Winograd Convolution:</a:t>
            </a:r>
            <a:endParaRPr lang="en" altLang="zh-TW" sz="1600" b="0" i="0" dirty="0">
              <a:solidFill>
                <a:srgbClr val="374151"/>
              </a:solidFill>
              <a:effectLst/>
            </a:endParaRPr>
          </a:p>
          <a:p>
            <a:pPr lvl="1"/>
            <a:r>
              <a:rPr lang="en" altLang="zh-TW" sz="1600" b="1" i="0" dirty="0">
                <a:solidFill>
                  <a:srgbClr val="374151"/>
                </a:solidFill>
                <a:effectLst/>
              </a:rPr>
              <a:t>Description:</a:t>
            </a:r>
            <a:r>
              <a:rPr lang="en" altLang="zh-TW" sz="1600" b="0" i="0" dirty="0">
                <a:solidFill>
                  <a:srgbClr val="374151"/>
                </a:solidFill>
                <a:effectLst/>
              </a:rPr>
              <a:t> Transforming convolutional operations into a more computationally efficient form.</a:t>
            </a:r>
          </a:p>
          <a:p>
            <a:pPr lvl="1"/>
            <a:r>
              <a:rPr lang="en" altLang="zh-TW" sz="1600" b="1" i="0" dirty="0">
                <a:solidFill>
                  <a:srgbClr val="374151"/>
                </a:solidFill>
                <a:effectLst/>
              </a:rPr>
              <a:t>Benefits:</a:t>
            </a:r>
            <a:r>
              <a:rPr lang="en" altLang="zh-TW" sz="1600" b="0" i="0" dirty="0">
                <a:solidFill>
                  <a:srgbClr val="374151"/>
                </a:solidFill>
                <a:effectLst/>
              </a:rPr>
              <a:t> Reduces the number of multiplications in convolutional layers.</a:t>
            </a:r>
          </a:p>
          <a:p>
            <a:pPr lvl="1"/>
            <a:r>
              <a:rPr lang="en" altLang="zh-TW" sz="1600" b="1" i="0" dirty="0">
                <a:solidFill>
                  <a:srgbClr val="374151"/>
                </a:solidFill>
                <a:effectLst/>
              </a:rPr>
              <a:t>Considerations:</a:t>
            </a:r>
            <a:r>
              <a:rPr lang="en" altLang="zh-TW" sz="1600" b="0" i="0" dirty="0">
                <a:solidFill>
                  <a:srgbClr val="374151"/>
                </a:solidFill>
                <a:effectLst/>
              </a:rPr>
              <a:t> Trade-off between computation speedup and increased memory requirements.</a:t>
            </a:r>
          </a:p>
          <a:p>
            <a:pPr algn="l">
              <a:buFont typeface="+mj-lt"/>
              <a:buAutoNum type="arabicPeriod" startAt="5"/>
            </a:pPr>
            <a:r>
              <a:rPr lang="en" altLang="zh-TW" sz="1600" b="1" i="0" dirty="0">
                <a:solidFill>
                  <a:srgbClr val="374151"/>
                </a:solidFill>
                <a:effectLst/>
              </a:rPr>
              <a:t>Binary and Ternary Networks:</a:t>
            </a:r>
            <a:endParaRPr lang="en" altLang="zh-TW" sz="1600" b="0" i="0" dirty="0">
              <a:solidFill>
                <a:srgbClr val="374151"/>
              </a:solidFill>
              <a:effectLst/>
            </a:endParaRPr>
          </a:p>
          <a:p>
            <a:pPr lvl="1"/>
            <a:r>
              <a:rPr lang="en" altLang="zh-TW" sz="1600" b="1" i="0" dirty="0">
                <a:solidFill>
                  <a:srgbClr val="374151"/>
                </a:solidFill>
                <a:effectLst/>
              </a:rPr>
              <a:t>Description:</a:t>
            </a:r>
            <a:r>
              <a:rPr lang="en" altLang="zh-TW" sz="1600" b="0" i="0" dirty="0">
                <a:solidFill>
                  <a:srgbClr val="374151"/>
                </a:solidFill>
                <a:effectLst/>
              </a:rPr>
              <a:t> Representing weights and activations using binary or ternary values.</a:t>
            </a:r>
          </a:p>
          <a:p>
            <a:pPr lvl="1"/>
            <a:r>
              <a:rPr lang="en" altLang="zh-TW" sz="1600" b="1" i="0" dirty="0">
                <a:solidFill>
                  <a:srgbClr val="374151"/>
                </a:solidFill>
                <a:effectLst/>
              </a:rPr>
              <a:t>Benefits:</a:t>
            </a:r>
            <a:r>
              <a:rPr lang="en" altLang="zh-TW" sz="1600" b="0" i="0" dirty="0">
                <a:solidFill>
                  <a:srgbClr val="374151"/>
                </a:solidFill>
                <a:effectLst/>
              </a:rPr>
              <a:t> Drastically reduces memory and computational requirements.</a:t>
            </a:r>
          </a:p>
          <a:p>
            <a:pPr lvl="1"/>
            <a:r>
              <a:rPr lang="en" altLang="zh-TW" sz="1600" b="1" i="0" dirty="0">
                <a:solidFill>
                  <a:srgbClr val="374151"/>
                </a:solidFill>
                <a:effectLst/>
              </a:rPr>
              <a:t>Considerations:</a:t>
            </a:r>
            <a:r>
              <a:rPr lang="en" altLang="zh-TW" sz="1600" b="0" i="0" dirty="0">
                <a:solidFill>
                  <a:srgbClr val="374151"/>
                </a:solidFill>
                <a:effectLst/>
              </a:rPr>
              <a:t> Balancing compression with accuracy trade-offs.</a:t>
            </a:r>
          </a:p>
          <a:p>
            <a:pPr marL="0" indent="0" algn="l">
              <a:buNone/>
            </a:pPr>
            <a:r>
              <a:rPr lang="en" altLang="zh-TW" sz="1600" b="0" i="0" dirty="0">
                <a:solidFill>
                  <a:srgbClr val="374151"/>
                </a:solidFill>
                <a:effectLst/>
              </a:rPr>
              <a:t>When selecting a compression technique for MCUs, it's important to consider the specific requirements of the application, such as the available memory, computational power, and the desired balance between model size and accuracy. Additionally, fine-tuning and optimization may be necessary to achieve the best performance for a given MCU platform and application.</a:t>
            </a:r>
          </a:p>
          <a:p>
            <a:endParaRPr kumimoji="1" lang="zh-TW" altLang="en-US" sz="1600" dirty="0"/>
          </a:p>
        </p:txBody>
      </p:sp>
    </p:spTree>
    <p:extLst>
      <p:ext uri="{BB962C8B-B14F-4D97-AF65-F5344CB8AC3E}">
        <p14:creationId xmlns:p14="http://schemas.microsoft.com/office/powerpoint/2010/main" val="3662377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453DC1-85C2-0C3D-B9C8-7478CE17322B}"/>
              </a:ext>
            </a:extLst>
          </p:cNvPr>
          <p:cNvSpPr>
            <a:spLocks noGrp="1"/>
          </p:cNvSpPr>
          <p:nvPr>
            <p:ph type="title"/>
          </p:nvPr>
        </p:nvSpPr>
        <p:spPr>
          <a:xfrm>
            <a:off x="74248" y="120759"/>
            <a:ext cx="6326551" cy="558252"/>
          </a:xfrm>
        </p:spPr>
        <p:txBody>
          <a:bodyPr>
            <a:normAutofit/>
          </a:bodyPr>
          <a:lstStyle/>
          <a:p>
            <a:r>
              <a:rPr kumimoji="1" lang="en-US" altLang="zh-TW" sz="2800" dirty="0"/>
              <a:t>L0-Norm unstructured model compression</a:t>
            </a:r>
            <a:endParaRPr kumimoji="1" lang="zh-TW" altLang="en-US" sz="2800" dirty="0"/>
          </a:p>
        </p:txBody>
      </p:sp>
      <p:pic>
        <p:nvPicPr>
          <p:cNvPr id="11" name="內容版面配置區 10">
            <a:extLst>
              <a:ext uri="{FF2B5EF4-FFF2-40B4-BE49-F238E27FC236}">
                <a16:creationId xmlns:a16="http://schemas.microsoft.com/office/drawing/2014/main" id="{2EA85206-18A4-7808-EA77-80255F89063D}"/>
              </a:ext>
            </a:extLst>
          </p:cNvPr>
          <p:cNvPicPr>
            <a:picLocks noGrp="1" noChangeAspect="1"/>
          </p:cNvPicPr>
          <p:nvPr>
            <p:ph idx="1"/>
          </p:nvPr>
        </p:nvPicPr>
        <p:blipFill>
          <a:blip r:embed="rId2"/>
          <a:stretch>
            <a:fillRect/>
          </a:stretch>
        </p:blipFill>
        <p:spPr>
          <a:xfrm>
            <a:off x="6400799" y="193187"/>
            <a:ext cx="5269118" cy="6620023"/>
          </a:xfrm>
          <a:effectLst>
            <a:softEdge rad="12700"/>
          </a:effectLst>
        </p:spPr>
      </p:pic>
      <p:sp>
        <p:nvSpPr>
          <p:cNvPr id="13" name="文字方塊 12">
            <a:extLst>
              <a:ext uri="{FF2B5EF4-FFF2-40B4-BE49-F238E27FC236}">
                <a16:creationId xmlns:a16="http://schemas.microsoft.com/office/drawing/2014/main" id="{8CD77F5E-EB7C-23D0-B157-A4A5BE95EF12}"/>
              </a:ext>
            </a:extLst>
          </p:cNvPr>
          <p:cNvSpPr txBox="1"/>
          <p:nvPr/>
        </p:nvSpPr>
        <p:spPr>
          <a:xfrm>
            <a:off x="74248" y="679011"/>
            <a:ext cx="5923984" cy="1815882"/>
          </a:xfrm>
          <a:prstGeom prst="rect">
            <a:avLst/>
          </a:prstGeom>
          <a:noFill/>
        </p:spPr>
        <p:txBody>
          <a:bodyPr wrap="square">
            <a:spAutoFit/>
          </a:bodyPr>
          <a:lstStyle/>
          <a:p>
            <a:r>
              <a:rPr lang="zh-TW" altLang="en-US" sz="1600" dirty="0"/>
              <a:t>The idea of sparsifying the weight</a:t>
            </a:r>
            <a:r>
              <a:rPr lang="en-US" altLang="zh-TW" sz="1600" dirty="0"/>
              <a:t> </a:t>
            </a:r>
            <a:r>
              <a:rPr lang="zh-TW" altLang="en-US" sz="1600" dirty="0"/>
              <a:t>matrices is inspired by the fact that </a:t>
            </a:r>
            <a:r>
              <a:rPr lang="zh-TW" altLang="en-US" sz="1600" dirty="0">
                <a:solidFill>
                  <a:srgbClr val="FF0000"/>
                </a:solidFill>
              </a:rPr>
              <a:t>bringing sparsity into the</a:t>
            </a:r>
            <a:r>
              <a:rPr lang="en-US" altLang="zh-TW" sz="1600" dirty="0">
                <a:solidFill>
                  <a:srgbClr val="FF0000"/>
                </a:solidFill>
              </a:rPr>
              <a:t> </a:t>
            </a:r>
            <a:r>
              <a:rPr lang="zh-TW" altLang="en-US" sz="1600" dirty="0">
                <a:solidFill>
                  <a:srgbClr val="FF0000"/>
                </a:solidFill>
              </a:rPr>
              <a:t>network reduces the chance of model over-fitting and enhancesthe model performance </a:t>
            </a:r>
            <a:r>
              <a:rPr lang="zh-TW" altLang="en-US" sz="1600" dirty="0"/>
              <a:t>[73] . </a:t>
            </a:r>
            <a:r>
              <a:rPr lang="en" altLang="zh-TW" sz="1600" dirty="0">
                <a:solidFill>
                  <a:srgbClr val="000000"/>
                </a:solidFill>
                <a:effectLst/>
              </a:rPr>
              <a:t>Furthermore, many researchers have shown that </a:t>
            </a:r>
            <a:r>
              <a:rPr lang="en" altLang="zh-TW" sz="1600" dirty="0">
                <a:solidFill>
                  <a:srgbClr val="FF0000"/>
                </a:solidFill>
                <a:effectLst/>
              </a:rPr>
              <a:t>sparse pruning of neural networks often produces the same or even better accuracy than the base network</a:t>
            </a:r>
            <a:r>
              <a:rPr lang="en" altLang="zh-TW" sz="1600" dirty="0">
                <a:solidFill>
                  <a:srgbClr val="000000"/>
                </a:solidFill>
                <a:effectLst/>
              </a:rPr>
              <a:t>.</a:t>
            </a:r>
          </a:p>
          <a:p>
            <a:endParaRPr lang="zh-TW" altLang="en-US" sz="1600" dirty="0"/>
          </a:p>
        </p:txBody>
      </p:sp>
    </p:spTree>
    <p:extLst>
      <p:ext uri="{BB962C8B-B14F-4D97-AF65-F5344CB8AC3E}">
        <p14:creationId xmlns:p14="http://schemas.microsoft.com/office/powerpoint/2010/main" val="261595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9253B1F-DE51-95B6-91FB-A4A1F4A81843}"/>
              </a:ext>
            </a:extLst>
          </p:cNvPr>
          <p:cNvSpPr>
            <a:spLocks noGrp="1"/>
          </p:cNvSpPr>
          <p:nvPr>
            <p:ph type="title"/>
          </p:nvPr>
        </p:nvSpPr>
        <p:spPr/>
        <p:txBody>
          <a:bodyPr/>
          <a:lstStyle/>
          <a:p>
            <a:r>
              <a:rPr kumimoji="1" lang="en-US" altLang="zh-TW" dirty="0" err="1"/>
              <a:t>ACDNet</a:t>
            </a:r>
            <a:r>
              <a:rPr kumimoji="1" lang="en-US" altLang="zh-TW" dirty="0"/>
              <a:t>: Model Size Shrinking</a:t>
            </a:r>
            <a:endParaRPr kumimoji="1" lang="zh-TW" altLang="en-US" dirty="0"/>
          </a:p>
        </p:txBody>
      </p:sp>
      <p:sp>
        <p:nvSpPr>
          <p:cNvPr id="3" name="內容版面配置區 2">
            <a:extLst>
              <a:ext uri="{FF2B5EF4-FFF2-40B4-BE49-F238E27FC236}">
                <a16:creationId xmlns:a16="http://schemas.microsoft.com/office/drawing/2014/main" id="{F3CC5F93-F13F-668E-BDEF-C9E6DCB0E9DF}"/>
              </a:ext>
            </a:extLst>
          </p:cNvPr>
          <p:cNvSpPr>
            <a:spLocks noGrp="1"/>
          </p:cNvSpPr>
          <p:nvPr>
            <p:ph idx="1"/>
          </p:nvPr>
        </p:nvSpPr>
        <p:spPr/>
        <p:txBody>
          <a:bodyPr/>
          <a:lstStyle/>
          <a:p>
            <a:pPr marL="457200" indent="-457200">
              <a:buFont typeface="+mj-lt"/>
              <a:buAutoNum type="arabicPeriod"/>
            </a:pPr>
            <a:r>
              <a:rPr kumimoji="1" lang="en-US" altLang="zh-TW" dirty="0"/>
              <a:t>First, applying unstructured L0-Norm to model.</a:t>
            </a:r>
          </a:p>
          <a:p>
            <a:pPr marL="457200" indent="-457200">
              <a:buFont typeface="+mj-lt"/>
              <a:buAutoNum type="arabicPeriod"/>
            </a:pPr>
            <a:r>
              <a:rPr kumimoji="1" lang="en-US" altLang="zh-TW" dirty="0"/>
              <a:t>Second, </a:t>
            </a:r>
            <a:r>
              <a:rPr kumimoji="1" lang="en-US" altLang="zh-TW" dirty="0" err="1"/>
              <a:t>ACDNet</a:t>
            </a:r>
            <a:r>
              <a:rPr kumimoji="1" lang="en-US" altLang="zh-TW" dirty="0"/>
              <a:t> adapts Pruning + Quantization techniques.</a:t>
            </a:r>
          </a:p>
          <a:p>
            <a:pPr lvl="1"/>
            <a:r>
              <a:rPr kumimoji="1" lang="en-US" altLang="zh-TW" dirty="0"/>
              <a:t>Guess: since the </a:t>
            </a:r>
            <a:r>
              <a:rPr kumimoji="1" lang="en-US" altLang="zh-TW" dirty="0" err="1"/>
              <a:t>acdnet</a:t>
            </a:r>
            <a:r>
              <a:rPr kumimoji="1" lang="en-US" altLang="zh-TW" dirty="0"/>
              <a:t> is essentially a </a:t>
            </a:r>
            <a:r>
              <a:rPr kumimoji="1" lang="en-US" altLang="zh-TW" dirty="0" err="1"/>
              <a:t>cnn</a:t>
            </a:r>
            <a:r>
              <a:rPr kumimoji="1" lang="en-US" altLang="zh-TW" dirty="0"/>
              <a:t>-based model, so the author applying the best established pruning-based model compression techniques proposed for computer vision to </a:t>
            </a:r>
            <a:r>
              <a:rPr kumimoji="1" lang="en-US" altLang="zh-TW" dirty="0" err="1"/>
              <a:t>acdnet</a:t>
            </a:r>
            <a:r>
              <a:rPr kumimoji="1" lang="en-US" altLang="zh-TW" dirty="0"/>
              <a:t> at first.</a:t>
            </a:r>
          </a:p>
          <a:p>
            <a:pPr lvl="1"/>
            <a:r>
              <a:rPr kumimoji="1" lang="en-US" altLang="zh-TW" dirty="0"/>
              <a:t>Then, since the quantization  does not conflict with other model compression techniques, hence, the author applying 8-bit quantization to </a:t>
            </a:r>
            <a:r>
              <a:rPr kumimoji="1" lang="en-US" altLang="zh-TW" dirty="0" err="1"/>
              <a:t>acdnet</a:t>
            </a:r>
            <a:r>
              <a:rPr kumimoji="1" lang="en-US" altLang="zh-TW" dirty="0"/>
              <a:t> to further reduce the model size.</a:t>
            </a:r>
          </a:p>
          <a:p>
            <a:pPr marL="457200" indent="-457200">
              <a:buFont typeface="+mj-lt"/>
              <a:buAutoNum type="arabicPeriod"/>
            </a:pPr>
            <a:r>
              <a:rPr kumimoji="1" lang="en-US" altLang="zh-TW" dirty="0"/>
              <a:t>The above is the whole picture of </a:t>
            </a:r>
            <a:r>
              <a:rPr kumimoji="1" lang="en-US" altLang="zh-TW" dirty="0" err="1"/>
              <a:t>acdnet</a:t>
            </a:r>
            <a:r>
              <a:rPr kumimoji="1" lang="en-US" altLang="zh-TW" dirty="0"/>
              <a:t> model compression processes. The author put emphasis on testing different pruning techniques on </a:t>
            </a:r>
            <a:r>
              <a:rPr kumimoji="1" lang="en-US" altLang="zh-TW" dirty="0" err="1"/>
              <a:t>acdnet</a:t>
            </a:r>
            <a:r>
              <a:rPr kumimoji="1" lang="en-US" altLang="zh-TW" dirty="0"/>
              <a:t>.</a:t>
            </a:r>
          </a:p>
          <a:p>
            <a:pPr marL="457200" indent="-457200">
              <a:buFont typeface="+mj-lt"/>
              <a:buAutoNum type="arabicPeriod"/>
            </a:pPr>
            <a:r>
              <a:rPr kumimoji="1" lang="en-US" altLang="zh-TW" dirty="0" err="1"/>
              <a:t>ACDNet</a:t>
            </a:r>
            <a:r>
              <a:rPr kumimoji="1" lang="en-US" altLang="zh-TW" dirty="0"/>
              <a:t> mainly adapted channel-pruning, and it uses three approaches to achieve channel-pruning: </a:t>
            </a:r>
            <a:r>
              <a:rPr kumimoji="1" lang="en-US" altLang="zh-TW" dirty="0" err="1"/>
              <a:t>maganitude</a:t>
            </a:r>
            <a:r>
              <a:rPr kumimoji="1" lang="en-US" altLang="zh-TW" dirty="0"/>
              <a:t>-base ranking, </a:t>
            </a:r>
            <a:r>
              <a:rPr kumimoji="1" lang="en-US" altLang="zh-TW" dirty="0" err="1"/>
              <a:t>taylor</a:t>
            </a:r>
            <a:r>
              <a:rPr kumimoji="1" lang="en-US" altLang="zh-TW" dirty="0"/>
              <a:t> criteria-based ranking, and proposed hybrid pruning approach.</a:t>
            </a:r>
            <a:endParaRPr kumimoji="1" lang="zh-TW" altLang="en-US" dirty="0"/>
          </a:p>
        </p:txBody>
      </p:sp>
    </p:spTree>
    <p:extLst>
      <p:ext uri="{BB962C8B-B14F-4D97-AF65-F5344CB8AC3E}">
        <p14:creationId xmlns:p14="http://schemas.microsoft.com/office/powerpoint/2010/main" val="2084106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5E424E-9376-1CF7-19B6-05EDD7280976}"/>
              </a:ext>
            </a:extLst>
          </p:cNvPr>
          <p:cNvSpPr>
            <a:spLocks noGrp="1"/>
          </p:cNvSpPr>
          <p:nvPr>
            <p:ph type="title"/>
          </p:nvPr>
        </p:nvSpPr>
        <p:spPr/>
        <p:txBody>
          <a:bodyPr/>
          <a:lstStyle/>
          <a:p>
            <a:r>
              <a:rPr kumimoji="1" lang="en-US" altLang="zh-TW" dirty="0"/>
              <a:t>Proposed Hybrid Pruning Approach</a:t>
            </a:r>
            <a:endParaRPr kumimoji="1" lang="zh-TW" altLang="en-US" dirty="0"/>
          </a:p>
        </p:txBody>
      </p:sp>
      <p:pic>
        <p:nvPicPr>
          <p:cNvPr id="9" name="圖片 8">
            <a:extLst>
              <a:ext uri="{FF2B5EF4-FFF2-40B4-BE49-F238E27FC236}">
                <a16:creationId xmlns:a16="http://schemas.microsoft.com/office/drawing/2014/main" id="{D3502E22-E68E-25A6-0DEB-0499B1DCD641}"/>
              </a:ext>
            </a:extLst>
          </p:cNvPr>
          <p:cNvPicPr>
            <a:picLocks noChangeAspect="1"/>
          </p:cNvPicPr>
          <p:nvPr/>
        </p:nvPicPr>
        <p:blipFill>
          <a:blip r:embed="rId2"/>
          <a:stretch>
            <a:fillRect/>
          </a:stretch>
        </p:blipFill>
        <p:spPr>
          <a:xfrm>
            <a:off x="293860" y="1168715"/>
            <a:ext cx="6172200" cy="5118100"/>
          </a:xfrm>
          <a:prstGeom prst="rect">
            <a:avLst/>
          </a:prstGeom>
        </p:spPr>
      </p:pic>
      <p:pic>
        <p:nvPicPr>
          <p:cNvPr id="13" name="圖片 12">
            <a:extLst>
              <a:ext uri="{FF2B5EF4-FFF2-40B4-BE49-F238E27FC236}">
                <a16:creationId xmlns:a16="http://schemas.microsoft.com/office/drawing/2014/main" id="{4A5D7758-5D3E-CAA4-407D-8E6C94ED92D9}"/>
              </a:ext>
            </a:extLst>
          </p:cNvPr>
          <p:cNvPicPr>
            <a:picLocks noChangeAspect="1"/>
          </p:cNvPicPr>
          <p:nvPr/>
        </p:nvPicPr>
        <p:blipFill>
          <a:blip r:embed="rId3"/>
          <a:stretch>
            <a:fillRect/>
          </a:stretch>
        </p:blipFill>
        <p:spPr>
          <a:xfrm>
            <a:off x="6618498" y="1090126"/>
            <a:ext cx="5172887" cy="5196689"/>
          </a:xfrm>
          <a:prstGeom prst="rect">
            <a:avLst/>
          </a:prstGeom>
        </p:spPr>
      </p:pic>
    </p:spTree>
    <p:extLst>
      <p:ext uri="{BB962C8B-B14F-4D97-AF65-F5344CB8AC3E}">
        <p14:creationId xmlns:p14="http://schemas.microsoft.com/office/powerpoint/2010/main" val="1917206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DDE2455-46C8-6452-333F-E256F95EA768}"/>
              </a:ext>
            </a:extLst>
          </p:cNvPr>
          <p:cNvSpPr>
            <a:spLocks noGrp="1"/>
          </p:cNvSpPr>
          <p:nvPr>
            <p:ph type="title"/>
          </p:nvPr>
        </p:nvSpPr>
        <p:spPr>
          <a:xfrm>
            <a:off x="453292" y="193186"/>
            <a:ext cx="11433908" cy="540145"/>
          </a:xfrm>
        </p:spPr>
        <p:txBody>
          <a:bodyPr/>
          <a:lstStyle/>
          <a:p>
            <a:r>
              <a:rPr kumimoji="1" lang="en-US" altLang="zh-TW" dirty="0"/>
              <a:t>Findings</a:t>
            </a:r>
            <a:endParaRPr kumimoji="1" lang="zh-TW" altLang="en-US" dirty="0"/>
          </a:p>
        </p:txBody>
      </p:sp>
      <p:pic>
        <p:nvPicPr>
          <p:cNvPr id="9" name="圖片 8">
            <a:extLst>
              <a:ext uri="{FF2B5EF4-FFF2-40B4-BE49-F238E27FC236}">
                <a16:creationId xmlns:a16="http://schemas.microsoft.com/office/drawing/2014/main" id="{CEE1927F-BB1C-7459-FF77-B888DB0B64B0}"/>
              </a:ext>
            </a:extLst>
          </p:cNvPr>
          <p:cNvPicPr>
            <a:picLocks noChangeAspect="1"/>
          </p:cNvPicPr>
          <p:nvPr/>
        </p:nvPicPr>
        <p:blipFill>
          <a:blip r:embed="rId2"/>
          <a:stretch>
            <a:fillRect/>
          </a:stretch>
        </p:blipFill>
        <p:spPr>
          <a:xfrm>
            <a:off x="453291" y="958725"/>
            <a:ext cx="7100423" cy="5315326"/>
          </a:xfrm>
          <a:prstGeom prst="rect">
            <a:avLst/>
          </a:prstGeom>
        </p:spPr>
      </p:pic>
    </p:spTree>
    <p:extLst>
      <p:ext uri="{BB962C8B-B14F-4D97-AF65-F5344CB8AC3E}">
        <p14:creationId xmlns:p14="http://schemas.microsoft.com/office/powerpoint/2010/main" val="21529828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E1055CB-B079-2668-6A71-20D97D6635E6}"/>
              </a:ext>
            </a:extLst>
          </p:cNvPr>
          <p:cNvSpPr>
            <a:spLocks noGrp="1"/>
          </p:cNvSpPr>
          <p:nvPr>
            <p:ph type="title"/>
          </p:nvPr>
        </p:nvSpPr>
        <p:spPr/>
        <p:txBody>
          <a:bodyPr/>
          <a:lstStyle/>
          <a:p>
            <a:r>
              <a:rPr kumimoji="1" lang="en-US" altLang="zh-TW" dirty="0"/>
              <a:t>Table 8</a:t>
            </a:r>
            <a:endParaRPr kumimoji="1" lang="zh-TW" altLang="en-US" dirty="0"/>
          </a:p>
        </p:txBody>
      </p:sp>
      <p:pic>
        <p:nvPicPr>
          <p:cNvPr id="5" name="內容版面配置區 4">
            <a:extLst>
              <a:ext uri="{FF2B5EF4-FFF2-40B4-BE49-F238E27FC236}">
                <a16:creationId xmlns:a16="http://schemas.microsoft.com/office/drawing/2014/main" id="{291D3D49-9F6B-EA04-A9CA-3B54DF39D73E}"/>
              </a:ext>
            </a:extLst>
          </p:cNvPr>
          <p:cNvPicPr>
            <a:picLocks noGrp="1" noChangeAspect="1"/>
          </p:cNvPicPr>
          <p:nvPr>
            <p:ph idx="1"/>
          </p:nvPr>
        </p:nvPicPr>
        <p:blipFill>
          <a:blip r:embed="rId2"/>
          <a:stretch>
            <a:fillRect/>
          </a:stretch>
        </p:blipFill>
        <p:spPr>
          <a:xfrm>
            <a:off x="309170" y="1304027"/>
            <a:ext cx="11433175" cy="2860050"/>
          </a:xfrm>
        </p:spPr>
      </p:pic>
    </p:spTree>
    <p:extLst>
      <p:ext uri="{BB962C8B-B14F-4D97-AF65-F5344CB8AC3E}">
        <p14:creationId xmlns:p14="http://schemas.microsoft.com/office/powerpoint/2010/main" val="298225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7CC0845-58E7-6BE3-DC64-5B9116D2B67C}"/>
              </a:ext>
            </a:extLst>
          </p:cNvPr>
          <p:cNvSpPr>
            <a:spLocks noGrp="1"/>
          </p:cNvSpPr>
          <p:nvPr>
            <p:ph type="title"/>
          </p:nvPr>
        </p:nvSpPr>
        <p:spPr/>
        <p:txBody>
          <a:bodyPr/>
          <a:lstStyle/>
          <a:p>
            <a:r>
              <a:rPr kumimoji="1" lang="en-US" altLang="zh-TW" dirty="0"/>
              <a:t>Table 9</a:t>
            </a:r>
            <a:endParaRPr kumimoji="1" lang="zh-TW" altLang="en-US" dirty="0"/>
          </a:p>
        </p:txBody>
      </p:sp>
      <p:pic>
        <p:nvPicPr>
          <p:cNvPr id="5" name="內容版面配置區 4">
            <a:extLst>
              <a:ext uri="{FF2B5EF4-FFF2-40B4-BE49-F238E27FC236}">
                <a16:creationId xmlns:a16="http://schemas.microsoft.com/office/drawing/2014/main" id="{A3B52487-1A5A-19E8-F466-B6A5593D07B4}"/>
              </a:ext>
            </a:extLst>
          </p:cNvPr>
          <p:cNvPicPr>
            <a:picLocks noGrp="1" noChangeAspect="1"/>
          </p:cNvPicPr>
          <p:nvPr>
            <p:ph idx="1"/>
          </p:nvPr>
        </p:nvPicPr>
        <p:blipFill>
          <a:blip r:embed="rId2"/>
          <a:stretch>
            <a:fillRect/>
          </a:stretch>
        </p:blipFill>
        <p:spPr>
          <a:xfrm>
            <a:off x="453292" y="1112246"/>
            <a:ext cx="11433175" cy="2881473"/>
          </a:xfrm>
        </p:spPr>
      </p:pic>
    </p:spTree>
    <p:extLst>
      <p:ext uri="{BB962C8B-B14F-4D97-AF65-F5344CB8AC3E}">
        <p14:creationId xmlns:p14="http://schemas.microsoft.com/office/powerpoint/2010/main" val="1003646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A6599C-3020-A4CB-E547-88B6C40869A2}"/>
              </a:ext>
            </a:extLst>
          </p:cNvPr>
          <p:cNvSpPr>
            <a:spLocks noGrp="1"/>
          </p:cNvSpPr>
          <p:nvPr>
            <p:ph type="title"/>
          </p:nvPr>
        </p:nvSpPr>
        <p:spPr>
          <a:xfrm>
            <a:off x="379046" y="84545"/>
            <a:ext cx="11433908" cy="674321"/>
          </a:xfrm>
        </p:spPr>
        <p:txBody>
          <a:bodyPr/>
          <a:lstStyle/>
          <a:p>
            <a:r>
              <a:rPr kumimoji="1" lang="en-US" altLang="zh-TW" dirty="0"/>
              <a:t>Table 2 and Table 11</a:t>
            </a:r>
            <a:endParaRPr kumimoji="1" lang="zh-TW" altLang="en-US" dirty="0"/>
          </a:p>
        </p:txBody>
      </p:sp>
      <p:pic>
        <p:nvPicPr>
          <p:cNvPr id="5" name="內容版面配置區 4">
            <a:extLst>
              <a:ext uri="{FF2B5EF4-FFF2-40B4-BE49-F238E27FC236}">
                <a16:creationId xmlns:a16="http://schemas.microsoft.com/office/drawing/2014/main" id="{BC02539B-A237-C272-E814-5F98A48142A1}"/>
              </a:ext>
            </a:extLst>
          </p:cNvPr>
          <p:cNvPicPr>
            <a:picLocks noGrp="1" noChangeAspect="1"/>
          </p:cNvPicPr>
          <p:nvPr>
            <p:ph idx="1"/>
          </p:nvPr>
        </p:nvPicPr>
        <p:blipFill>
          <a:blip r:embed="rId2"/>
          <a:stretch>
            <a:fillRect/>
          </a:stretch>
        </p:blipFill>
        <p:spPr>
          <a:xfrm>
            <a:off x="7139855" y="1033592"/>
            <a:ext cx="4394259" cy="5325994"/>
          </a:xfrm>
        </p:spPr>
      </p:pic>
      <p:pic>
        <p:nvPicPr>
          <p:cNvPr id="7" name="圖片 6">
            <a:extLst>
              <a:ext uri="{FF2B5EF4-FFF2-40B4-BE49-F238E27FC236}">
                <a16:creationId xmlns:a16="http://schemas.microsoft.com/office/drawing/2014/main" id="{35C9BCDC-492F-FFB8-9E35-58230876DD2D}"/>
              </a:ext>
            </a:extLst>
          </p:cNvPr>
          <p:cNvPicPr>
            <a:picLocks noChangeAspect="1"/>
          </p:cNvPicPr>
          <p:nvPr/>
        </p:nvPicPr>
        <p:blipFill>
          <a:blip r:embed="rId3"/>
          <a:stretch>
            <a:fillRect/>
          </a:stretch>
        </p:blipFill>
        <p:spPr>
          <a:xfrm>
            <a:off x="433364" y="1033593"/>
            <a:ext cx="6275784" cy="5325993"/>
          </a:xfrm>
          <a:prstGeom prst="rect">
            <a:avLst/>
          </a:prstGeom>
        </p:spPr>
      </p:pic>
    </p:spTree>
    <p:extLst>
      <p:ext uri="{BB962C8B-B14F-4D97-AF65-F5344CB8AC3E}">
        <p14:creationId xmlns:p14="http://schemas.microsoft.com/office/powerpoint/2010/main" val="3070722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5352D4-3EF8-6F95-6D62-F73EA1C7DE9D}"/>
              </a:ext>
            </a:extLst>
          </p:cNvPr>
          <p:cNvSpPr>
            <a:spLocks noGrp="1"/>
          </p:cNvSpPr>
          <p:nvPr>
            <p:ph type="title"/>
          </p:nvPr>
        </p:nvSpPr>
        <p:spPr>
          <a:xfrm>
            <a:off x="462345" y="79505"/>
            <a:ext cx="11433908" cy="674321"/>
          </a:xfrm>
        </p:spPr>
        <p:txBody>
          <a:bodyPr/>
          <a:lstStyle/>
          <a:p>
            <a:r>
              <a:rPr kumimoji="1" lang="en-US" altLang="zh-TW" dirty="0"/>
              <a:t>Table 1</a:t>
            </a:r>
            <a:endParaRPr kumimoji="1" lang="zh-TW" altLang="en-US" dirty="0"/>
          </a:p>
        </p:txBody>
      </p:sp>
      <p:pic>
        <p:nvPicPr>
          <p:cNvPr id="5" name="內容版面配置區 4">
            <a:extLst>
              <a:ext uri="{FF2B5EF4-FFF2-40B4-BE49-F238E27FC236}">
                <a16:creationId xmlns:a16="http://schemas.microsoft.com/office/drawing/2014/main" id="{409AD521-2E6F-CCD8-B0EA-DFB1D244C771}"/>
              </a:ext>
            </a:extLst>
          </p:cNvPr>
          <p:cNvPicPr>
            <a:picLocks noGrp="1" noChangeAspect="1"/>
          </p:cNvPicPr>
          <p:nvPr>
            <p:ph idx="1"/>
          </p:nvPr>
        </p:nvPicPr>
        <p:blipFill>
          <a:blip r:embed="rId2"/>
          <a:stretch>
            <a:fillRect/>
          </a:stretch>
        </p:blipFill>
        <p:spPr>
          <a:xfrm>
            <a:off x="980874" y="741221"/>
            <a:ext cx="8670120" cy="6037274"/>
          </a:xfrm>
        </p:spPr>
      </p:pic>
    </p:spTree>
    <p:extLst>
      <p:ext uri="{BB962C8B-B14F-4D97-AF65-F5344CB8AC3E}">
        <p14:creationId xmlns:p14="http://schemas.microsoft.com/office/powerpoint/2010/main" val="2016027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3435C6-8F7D-82F2-8C4A-35BA4F085F51}"/>
              </a:ext>
            </a:extLst>
          </p:cNvPr>
          <p:cNvSpPr>
            <a:spLocks noGrp="1"/>
          </p:cNvSpPr>
          <p:nvPr>
            <p:ph type="title"/>
          </p:nvPr>
        </p:nvSpPr>
        <p:spPr/>
        <p:txBody>
          <a:bodyPr/>
          <a:lstStyle/>
          <a:p>
            <a:r>
              <a:rPr kumimoji="1" lang="en-US" altLang="zh-TW" dirty="0" err="1"/>
              <a:t>ACDNet</a:t>
            </a:r>
            <a:r>
              <a:rPr kumimoji="1" lang="en-US" altLang="zh-TW" dirty="0"/>
              <a:t> Architecture</a:t>
            </a:r>
            <a:endParaRPr kumimoji="1" lang="zh-TW" altLang="en-US" dirty="0"/>
          </a:p>
        </p:txBody>
      </p:sp>
      <p:pic>
        <p:nvPicPr>
          <p:cNvPr id="6" name="內容版面配置區 5">
            <a:extLst>
              <a:ext uri="{FF2B5EF4-FFF2-40B4-BE49-F238E27FC236}">
                <a16:creationId xmlns:a16="http://schemas.microsoft.com/office/drawing/2014/main" id="{1AA443BE-2C5A-A5E4-CA33-15B24A41CAF2}"/>
              </a:ext>
            </a:extLst>
          </p:cNvPr>
          <p:cNvPicPr>
            <a:picLocks noGrp="1" noChangeAspect="1"/>
          </p:cNvPicPr>
          <p:nvPr>
            <p:ph idx="1"/>
          </p:nvPr>
        </p:nvPicPr>
        <p:blipFill>
          <a:blip r:embed="rId2"/>
          <a:stretch>
            <a:fillRect/>
          </a:stretch>
        </p:blipFill>
        <p:spPr>
          <a:xfrm>
            <a:off x="379412" y="1314655"/>
            <a:ext cx="11433175" cy="3917309"/>
          </a:xfrm>
        </p:spPr>
      </p:pic>
    </p:spTree>
    <p:extLst>
      <p:ext uri="{BB962C8B-B14F-4D97-AF65-F5344CB8AC3E}">
        <p14:creationId xmlns:p14="http://schemas.microsoft.com/office/powerpoint/2010/main" val="1534996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017B56-880A-4115-4239-8D478536D603}"/>
              </a:ext>
            </a:extLst>
          </p:cNvPr>
          <p:cNvSpPr>
            <a:spLocks noGrp="1"/>
          </p:cNvSpPr>
          <p:nvPr>
            <p:ph type="title"/>
          </p:nvPr>
        </p:nvSpPr>
        <p:spPr/>
        <p:txBody>
          <a:bodyPr/>
          <a:lstStyle/>
          <a:p>
            <a:r>
              <a:rPr kumimoji="1" lang="en-US" altLang="zh-TW" dirty="0"/>
              <a:t>Between-Class Learning(originated from EnvNetV2 Paper)</a:t>
            </a:r>
            <a:endParaRPr kumimoji="1" lang="zh-TW" altLang="en-US" dirty="0"/>
          </a:p>
        </p:txBody>
      </p:sp>
      <p:sp>
        <p:nvSpPr>
          <p:cNvPr id="3" name="內容版面配置區 2">
            <a:extLst>
              <a:ext uri="{FF2B5EF4-FFF2-40B4-BE49-F238E27FC236}">
                <a16:creationId xmlns:a16="http://schemas.microsoft.com/office/drawing/2014/main" id="{24215442-2012-7593-D2B6-D6FB4437EDEC}"/>
              </a:ext>
            </a:extLst>
          </p:cNvPr>
          <p:cNvSpPr>
            <a:spLocks noGrp="1"/>
          </p:cNvSpPr>
          <p:nvPr>
            <p:ph idx="1"/>
          </p:nvPr>
        </p:nvSpPr>
        <p:spPr/>
        <p:txBody>
          <a:bodyPr/>
          <a:lstStyle/>
          <a:p>
            <a:endParaRPr kumimoji="1" lang="zh-TW" altLang="en-US" dirty="0"/>
          </a:p>
        </p:txBody>
      </p:sp>
    </p:spTree>
    <p:extLst>
      <p:ext uri="{BB962C8B-B14F-4D97-AF65-F5344CB8AC3E}">
        <p14:creationId xmlns:p14="http://schemas.microsoft.com/office/powerpoint/2010/main" val="1883509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45EFB0-C55B-6DDC-B76D-DF34A2302A77}"/>
              </a:ext>
            </a:extLst>
          </p:cNvPr>
          <p:cNvSpPr>
            <a:spLocks noGrp="1"/>
          </p:cNvSpPr>
          <p:nvPr>
            <p:ph type="title"/>
          </p:nvPr>
        </p:nvSpPr>
        <p:spPr/>
        <p:txBody>
          <a:bodyPr/>
          <a:lstStyle/>
          <a:p>
            <a:r>
              <a:rPr kumimoji="1" lang="en-US" altLang="zh-TW" dirty="0" err="1"/>
              <a:t>ACDNet</a:t>
            </a:r>
            <a:r>
              <a:rPr kumimoji="1" lang="en-US" altLang="zh-TW" dirty="0"/>
              <a:t> Architecture</a:t>
            </a:r>
            <a:endParaRPr kumimoji="1" lang="zh-TW" altLang="en-US" dirty="0"/>
          </a:p>
        </p:txBody>
      </p:sp>
      <p:pic>
        <p:nvPicPr>
          <p:cNvPr id="5" name="內容版面配置區 4">
            <a:extLst>
              <a:ext uri="{FF2B5EF4-FFF2-40B4-BE49-F238E27FC236}">
                <a16:creationId xmlns:a16="http://schemas.microsoft.com/office/drawing/2014/main" id="{D52F1251-A0BA-99C8-57A6-D92BC3257C74}"/>
              </a:ext>
            </a:extLst>
          </p:cNvPr>
          <p:cNvPicPr>
            <a:picLocks noGrp="1" noChangeAspect="1"/>
          </p:cNvPicPr>
          <p:nvPr>
            <p:ph idx="1"/>
          </p:nvPr>
        </p:nvPicPr>
        <p:blipFill>
          <a:blip r:embed="rId2"/>
          <a:stretch>
            <a:fillRect/>
          </a:stretch>
        </p:blipFill>
        <p:spPr>
          <a:xfrm>
            <a:off x="379412" y="1239765"/>
            <a:ext cx="11433175" cy="4150215"/>
          </a:xfrm>
        </p:spPr>
      </p:pic>
    </p:spTree>
    <p:extLst>
      <p:ext uri="{BB962C8B-B14F-4D97-AF65-F5344CB8AC3E}">
        <p14:creationId xmlns:p14="http://schemas.microsoft.com/office/powerpoint/2010/main" val="3260042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9F4D62-6E47-CCA5-6D87-83E9B715DFE2}"/>
              </a:ext>
            </a:extLst>
          </p:cNvPr>
          <p:cNvSpPr>
            <a:spLocks noGrp="1"/>
          </p:cNvSpPr>
          <p:nvPr>
            <p:ph type="title"/>
          </p:nvPr>
        </p:nvSpPr>
        <p:spPr/>
        <p:txBody>
          <a:bodyPr/>
          <a:lstStyle/>
          <a:p>
            <a:r>
              <a:rPr kumimoji="1" lang="en-US" altLang="zh-TW" dirty="0"/>
              <a:t>SFEB </a:t>
            </a:r>
            <a:r>
              <a:rPr kumimoji="1" lang="en-US" altLang="zh-TW" dirty="0" err="1"/>
              <a:t>Maxpool</a:t>
            </a:r>
            <a:r>
              <a:rPr kumimoji="1" lang="en-US" altLang="zh-TW" dirty="0"/>
              <a:t> Kernel Size Equation</a:t>
            </a:r>
            <a:endParaRPr kumimoji="1" lang="zh-TW" altLang="en-US" dirty="0"/>
          </a:p>
        </p:txBody>
      </p:sp>
      <p:pic>
        <p:nvPicPr>
          <p:cNvPr id="5" name="內容版面配置區 4">
            <a:extLst>
              <a:ext uri="{FF2B5EF4-FFF2-40B4-BE49-F238E27FC236}">
                <a16:creationId xmlns:a16="http://schemas.microsoft.com/office/drawing/2014/main" id="{86C70C39-C66D-A6BF-02C5-879B01AD99BC}"/>
              </a:ext>
            </a:extLst>
          </p:cNvPr>
          <p:cNvPicPr>
            <a:picLocks noGrp="1" noChangeAspect="1"/>
          </p:cNvPicPr>
          <p:nvPr>
            <p:ph idx="1"/>
          </p:nvPr>
        </p:nvPicPr>
        <p:blipFill>
          <a:blip r:embed="rId2"/>
          <a:stretch>
            <a:fillRect/>
          </a:stretch>
        </p:blipFill>
        <p:spPr>
          <a:xfrm>
            <a:off x="453292" y="1267024"/>
            <a:ext cx="4198245" cy="789316"/>
          </a:xfrm>
        </p:spPr>
      </p:pic>
      <p:sp>
        <p:nvSpPr>
          <p:cNvPr id="3" name="文字方塊 2">
            <a:extLst>
              <a:ext uri="{FF2B5EF4-FFF2-40B4-BE49-F238E27FC236}">
                <a16:creationId xmlns:a16="http://schemas.microsoft.com/office/drawing/2014/main" id="{AC789880-E3AE-840B-A9B2-A45B810133DE}"/>
              </a:ext>
            </a:extLst>
          </p:cNvPr>
          <p:cNvSpPr txBox="1"/>
          <p:nvPr/>
        </p:nvSpPr>
        <p:spPr>
          <a:xfrm>
            <a:off x="453292" y="2352502"/>
            <a:ext cx="6662403" cy="923330"/>
          </a:xfrm>
          <a:prstGeom prst="rect">
            <a:avLst/>
          </a:prstGeom>
          <a:noFill/>
        </p:spPr>
        <p:txBody>
          <a:bodyPr wrap="square" rtlCol="0">
            <a:spAutoFit/>
          </a:bodyPr>
          <a:lstStyle/>
          <a:p>
            <a:r>
              <a:rPr kumimoji="1" lang="en-US" altLang="zh-TW" dirty="0"/>
              <a:t>Why does </a:t>
            </a:r>
            <a:r>
              <a:rPr kumimoji="1" lang="en-US" altLang="zh-TW" dirty="0" err="1"/>
              <a:t>acdnet</a:t>
            </a:r>
            <a:r>
              <a:rPr kumimoji="1" lang="en-US" altLang="zh-TW" dirty="0"/>
              <a:t> need to calculate </a:t>
            </a:r>
            <a:r>
              <a:rPr kumimoji="1" lang="en-US" altLang="zh-TW" dirty="0" err="1"/>
              <a:t>maxpool</a:t>
            </a:r>
            <a:r>
              <a:rPr kumimoji="1" lang="en-US" altLang="zh-TW" dirty="0"/>
              <a:t> layer kernel size?</a:t>
            </a:r>
          </a:p>
          <a:p>
            <a:r>
              <a:rPr kumimoji="1" lang="en-US" altLang="zh-TW" dirty="0"/>
              <a:t>It may because that the following layer‘s input size is fixed, as a result, </a:t>
            </a:r>
            <a:r>
              <a:rPr kumimoji="1" lang="en-US" altLang="zh-TW" dirty="0" err="1"/>
              <a:t>acdnet</a:t>
            </a:r>
            <a:r>
              <a:rPr kumimoji="1" lang="en-US" altLang="zh-TW" dirty="0"/>
              <a:t> need to calculate the kernel size for same input size.</a:t>
            </a:r>
            <a:endParaRPr kumimoji="1" lang="zh-TW" altLang="en-US" dirty="0"/>
          </a:p>
        </p:txBody>
      </p:sp>
    </p:spTree>
    <p:extLst>
      <p:ext uri="{BB962C8B-B14F-4D97-AF65-F5344CB8AC3E}">
        <p14:creationId xmlns:p14="http://schemas.microsoft.com/office/powerpoint/2010/main" val="2443725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47D0C1-C24D-EEBA-39F7-ACDC62184E40}"/>
              </a:ext>
            </a:extLst>
          </p:cNvPr>
          <p:cNvSpPr>
            <a:spLocks noGrp="1"/>
          </p:cNvSpPr>
          <p:nvPr>
            <p:ph type="title"/>
          </p:nvPr>
        </p:nvSpPr>
        <p:spPr/>
        <p:txBody>
          <a:bodyPr/>
          <a:lstStyle/>
          <a:p>
            <a:r>
              <a:rPr kumimoji="1" lang="en-US" altLang="zh-TW" dirty="0"/>
              <a:t>TFEB Pooling Layer Kernel Size Equation</a:t>
            </a:r>
            <a:endParaRPr kumimoji="1" lang="zh-TW" altLang="en-US" dirty="0"/>
          </a:p>
        </p:txBody>
      </p:sp>
      <p:pic>
        <p:nvPicPr>
          <p:cNvPr id="5" name="內容版面配置區 4">
            <a:extLst>
              <a:ext uri="{FF2B5EF4-FFF2-40B4-BE49-F238E27FC236}">
                <a16:creationId xmlns:a16="http://schemas.microsoft.com/office/drawing/2014/main" id="{051B9193-5C00-EABC-0DDD-706D4C5DA5FC}"/>
              </a:ext>
            </a:extLst>
          </p:cNvPr>
          <p:cNvPicPr>
            <a:picLocks noGrp="1" noChangeAspect="1"/>
          </p:cNvPicPr>
          <p:nvPr>
            <p:ph idx="1"/>
          </p:nvPr>
        </p:nvPicPr>
        <p:blipFill>
          <a:blip r:embed="rId2"/>
          <a:stretch>
            <a:fillRect/>
          </a:stretch>
        </p:blipFill>
        <p:spPr>
          <a:xfrm>
            <a:off x="336914" y="1096761"/>
            <a:ext cx="9222723" cy="3314416"/>
          </a:xfrm>
        </p:spPr>
      </p:pic>
    </p:spTree>
    <p:extLst>
      <p:ext uri="{BB962C8B-B14F-4D97-AF65-F5344CB8AC3E}">
        <p14:creationId xmlns:p14="http://schemas.microsoft.com/office/powerpoint/2010/main" val="1586060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345421-7A5D-4B5F-067B-8108F1573D53}"/>
              </a:ext>
            </a:extLst>
          </p:cNvPr>
          <p:cNvSpPr>
            <a:spLocks noGrp="1"/>
          </p:cNvSpPr>
          <p:nvPr>
            <p:ph type="title"/>
          </p:nvPr>
        </p:nvSpPr>
        <p:spPr/>
        <p:txBody>
          <a:bodyPr/>
          <a:lstStyle/>
          <a:p>
            <a:r>
              <a:rPr kumimoji="1" lang="en-US" altLang="zh-TW" dirty="0"/>
              <a:t>Training Audio Data Mix Equation</a:t>
            </a:r>
            <a:endParaRPr kumimoji="1" lang="zh-TW" altLang="en-US" dirty="0"/>
          </a:p>
        </p:txBody>
      </p:sp>
      <p:pic>
        <p:nvPicPr>
          <p:cNvPr id="5" name="內容版面配置區 4">
            <a:extLst>
              <a:ext uri="{FF2B5EF4-FFF2-40B4-BE49-F238E27FC236}">
                <a16:creationId xmlns:a16="http://schemas.microsoft.com/office/drawing/2014/main" id="{FCBEFAF2-F42E-91D7-7D2F-048A9EEBEDA2}"/>
              </a:ext>
            </a:extLst>
          </p:cNvPr>
          <p:cNvPicPr>
            <a:picLocks noGrp="1" noChangeAspect="1"/>
          </p:cNvPicPr>
          <p:nvPr>
            <p:ph idx="1"/>
          </p:nvPr>
        </p:nvPicPr>
        <p:blipFill>
          <a:blip r:embed="rId2"/>
          <a:stretch>
            <a:fillRect/>
          </a:stretch>
        </p:blipFill>
        <p:spPr>
          <a:xfrm>
            <a:off x="2313014" y="1012825"/>
            <a:ext cx="7715196" cy="5651500"/>
          </a:xfrm>
        </p:spPr>
      </p:pic>
    </p:spTree>
    <p:extLst>
      <p:ext uri="{BB962C8B-B14F-4D97-AF65-F5344CB8AC3E}">
        <p14:creationId xmlns:p14="http://schemas.microsoft.com/office/powerpoint/2010/main" val="427109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6CBEABD6-03CC-DD95-4F21-D398F0E05E11}"/>
              </a:ext>
            </a:extLst>
          </p:cNvPr>
          <p:cNvSpPr>
            <a:spLocks noGrp="1"/>
          </p:cNvSpPr>
          <p:nvPr>
            <p:ph type="title"/>
          </p:nvPr>
        </p:nvSpPr>
        <p:spPr>
          <a:xfrm>
            <a:off x="453292" y="193186"/>
            <a:ext cx="11433908" cy="674321"/>
          </a:xfrm>
        </p:spPr>
        <p:txBody>
          <a:bodyPr/>
          <a:lstStyle/>
          <a:p>
            <a:r>
              <a:rPr kumimoji="1" lang="en-US" altLang="zh-TW" dirty="0">
                <a:latin typeface="+mn-lt"/>
              </a:rPr>
              <a:t>Loss Function: </a:t>
            </a:r>
            <a:r>
              <a:rPr kumimoji="1" lang="en-US" altLang="zh-TW" dirty="0" err="1">
                <a:latin typeface="+mn-lt"/>
              </a:rPr>
              <a:t>Kullback-Leibler</a:t>
            </a:r>
            <a:r>
              <a:rPr kumimoji="1" lang="en-US" altLang="zh-TW" dirty="0">
                <a:latin typeface="+mn-lt"/>
              </a:rPr>
              <a:t> Divergence Loss: why?</a:t>
            </a:r>
            <a:endParaRPr kumimoji="1" lang="zh-TW" altLang="en-US" dirty="0">
              <a:latin typeface="+mn-lt"/>
            </a:endParaRPr>
          </a:p>
        </p:txBody>
      </p:sp>
      <p:sp>
        <p:nvSpPr>
          <p:cNvPr id="9" name="文字方塊 8">
            <a:extLst>
              <a:ext uri="{FF2B5EF4-FFF2-40B4-BE49-F238E27FC236}">
                <a16:creationId xmlns:a16="http://schemas.microsoft.com/office/drawing/2014/main" id="{55729E6E-0060-72B4-FBCD-E729A3B8F6B2}"/>
              </a:ext>
            </a:extLst>
          </p:cNvPr>
          <p:cNvSpPr txBox="1"/>
          <p:nvPr/>
        </p:nvSpPr>
        <p:spPr>
          <a:xfrm>
            <a:off x="453292" y="3711324"/>
            <a:ext cx="2131966" cy="461665"/>
          </a:xfrm>
          <a:prstGeom prst="rect">
            <a:avLst/>
          </a:prstGeom>
          <a:noFill/>
          <a:ln w="19050">
            <a:solidFill>
              <a:srgbClr val="FF0000"/>
            </a:solidFill>
          </a:ln>
        </p:spPr>
        <p:txBody>
          <a:bodyPr wrap="square" rtlCol="0">
            <a:spAutoFit/>
          </a:bodyPr>
          <a:lstStyle/>
          <a:p>
            <a:pPr algn="ctr"/>
            <a:r>
              <a:rPr kumimoji="1" lang="en-US" altLang="zh-TW" sz="2400" dirty="0"/>
              <a:t>BC-Learning?</a:t>
            </a:r>
            <a:endParaRPr kumimoji="1" lang="zh-TW" altLang="en-US" sz="2400" dirty="0"/>
          </a:p>
        </p:txBody>
      </p:sp>
      <p:pic>
        <p:nvPicPr>
          <p:cNvPr id="13" name="內容版面配置區 12">
            <a:extLst>
              <a:ext uri="{FF2B5EF4-FFF2-40B4-BE49-F238E27FC236}">
                <a16:creationId xmlns:a16="http://schemas.microsoft.com/office/drawing/2014/main" id="{6E8FC710-D859-6B63-BCF6-1A3FB7090CBC}"/>
              </a:ext>
            </a:extLst>
          </p:cNvPr>
          <p:cNvPicPr>
            <a:picLocks noGrp="1" noChangeAspect="1"/>
          </p:cNvPicPr>
          <p:nvPr>
            <p:ph idx="1"/>
          </p:nvPr>
        </p:nvPicPr>
        <p:blipFill>
          <a:blip r:embed="rId2"/>
          <a:stretch>
            <a:fillRect/>
          </a:stretch>
        </p:blipFill>
        <p:spPr>
          <a:xfrm>
            <a:off x="386347" y="1463623"/>
            <a:ext cx="11351958" cy="2247701"/>
          </a:xfrm>
        </p:spPr>
      </p:pic>
    </p:spTree>
    <p:extLst>
      <p:ext uri="{BB962C8B-B14F-4D97-AF65-F5344CB8AC3E}">
        <p14:creationId xmlns:p14="http://schemas.microsoft.com/office/powerpoint/2010/main" val="3042246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B436D3-94C6-FF37-059D-D71FA7414E60}"/>
              </a:ext>
            </a:extLst>
          </p:cNvPr>
          <p:cNvSpPr>
            <a:spLocks noGrp="1"/>
          </p:cNvSpPr>
          <p:nvPr>
            <p:ph type="title"/>
          </p:nvPr>
        </p:nvSpPr>
        <p:spPr/>
        <p:txBody>
          <a:bodyPr/>
          <a:lstStyle/>
          <a:p>
            <a:r>
              <a:rPr kumimoji="1" lang="en-US" altLang="zh-TW" dirty="0">
                <a:latin typeface="+mn-lt"/>
              </a:rPr>
              <a:t>Loss Function: </a:t>
            </a:r>
            <a:r>
              <a:rPr kumimoji="1" lang="en-US" altLang="zh-TW" dirty="0" err="1">
                <a:latin typeface="+mn-lt"/>
              </a:rPr>
              <a:t>Kullback-Leibler</a:t>
            </a:r>
            <a:r>
              <a:rPr kumimoji="1" lang="en-US" altLang="zh-TW" dirty="0">
                <a:latin typeface="+mn-lt"/>
              </a:rPr>
              <a:t> Divergence Loss - explain</a:t>
            </a:r>
            <a:endParaRPr kumimoji="1" lang="zh-TW" altLang="en-US" dirty="0">
              <a:latin typeface="+mn-lt"/>
            </a:endParaRPr>
          </a:p>
        </p:txBody>
      </p:sp>
      <p:pic>
        <p:nvPicPr>
          <p:cNvPr id="7" name="內容版面配置區 6">
            <a:extLst>
              <a:ext uri="{FF2B5EF4-FFF2-40B4-BE49-F238E27FC236}">
                <a16:creationId xmlns:a16="http://schemas.microsoft.com/office/drawing/2014/main" id="{EA6440A4-6ADF-27CE-CCB7-04B5EA6F93FB}"/>
              </a:ext>
            </a:extLst>
          </p:cNvPr>
          <p:cNvPicPr>
            <a:picLocks noGrp="1" noChangeAspect="1"/>
          </p:cNvPicPr>
          <p:nvPr>
            <p:ph idx="1"/>
          </p:nvPr>
        </p:nvPicPr>
        <p:blipFill>
          <a:blip r:embed="rId2"/>
          <a:stretch>
            <a:fillRect/>
          </a:stretch>
        </p:blipFill>
        <p:spPr>
          <a:xfrm>
            <a:off x="666792" y="1289916"/>
            <a:ext cx="5429208" cy="2908011"/>
          </a:xfrm>
        </p:spPr>
      </p:pic>
      <p:pic>
        <p:nvPicPr>
          <p:cNvPr id="9" name="圖片 8">
            <a:extLst>
              <a:ext uri="{FF2B5EF4-FFF2-40B4-BE49-F238E27FC236}">
                <a16:creationId xmlns:a16="http://schemas.microsoft.com/office/drawing/2014/main" id="{7234495D-3229-206F-54E5-D277DA7E7F20}"/>
              </a:ext>
            </a:extLst>
          </p:cNvPr>
          <p:cNvPicPr>
            <a:picLocks noChangeAspect="1"/>
          </p:cNvPicPr>
          <p:nvPr/>
        </p:nvPicPr>
        <p:blipFill>
          <a:blip r:embed="rId3"/>
          <a:stretch>
            <a:fillRect/>
          </a:stretch>
        </p:blipFill>
        <p:spPr>
          <a:xfrm>
            <a:off x="6313446" y="1289916"/>
            <a:ext cx="5211762" cy="4073334"/>
          </a:xfrm>
          <a:prstGeom prst="rect">
            <a:avLst/>
          </a:prstGeom>
        </p:spPr>
      </p:pic>
    </p:spTree>
    <p:extLst>
      <p:ext uri="{BB962C8B-B14F-4D97-AF65-F5344CB8AC3E}">
        <p14:creationId xmlns:p14="http://schemas.microsoft.com/office/powerpoint/2010/main" val="2481997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5F87E3-E2DB-4ED0-5572-24F30CD89592}"/>
              </a:ext>
            </a:extLst>
          </p:cNvPr>
          <p:cNvSpPr>
            <a:spLocks noGrp="1"/>
          </p:cNvSpPr>
          <p:nvPr>
            <p:ph type="title"/>
          </p:nvPr>
        </p:nvSpPr>
        <p:spPr/>
        <p:txBody>
          <a:bodyPr/>
          <a:lstStyle/>
          <a:p>
            <a:r>
              <a:rPr kumimoji="1" lang="en-US" altLang="zh-TW" dirty="0"/>
              <a:t>Why unstructured compression is not suitable for MCUs</a:t>
            </a:r>
            <a:endParaRPr kumimoji="1" lang="zh-TW" altLang="en-US" dirty="0"/>
          </a:p>
        </p:txBody>
      </p:sp>
      <p:sp>
        <p:nvSpPr>
          <p:cNvPr id="3" name="內容版面配置區 2">
            <a:extLst>
              <a:ext uri="{FF2B5EF4-FFF2-40B4-BE49-F238E27FC236}">
                <a16:creationId xmlns:a16="http://schemas.microsoft.com/office/drawing/2014/main" id="{834B08E1-9AAD-0BBD-EBB0-441E819A449E}"/>
              </a:ext>
            </a:extLst>
          </p:cNvPr>
          <p:cNvSpPr>
            <a:spLocks noGrp="1"/>
          </p:cNvSpPr>
          <p:nvPr>
            <p:ph idx="1"/>
          </p:nvPr>
        </p:nvSpPr>
        <p:spPr/>
        <p:txBody>
          <a:bodyPr>
            <a:noAutofit/>
          </a:bodyPr>
          <a:lstStyle/>
          <a:p>
            <a:pPr marL="0" indent="0" algn="l">
              <a:buNone/>
            </a:pPr>
            <a:r>
              <a:rPr lang="en" altLang="zh-TW" sz="1600" b="0" i="0" dirty="0">
                <a:solidFill>
                  <a:srgbClr val="374151"/>
                </a:solidFill>
                <a:effectLst/>
              </a:rPr>
              <a:t>Unstructured compression refers to compression techniques that do not take advantage of the specific characteristics or structure of the data being compressed. Instead, they treat the data as an arbitrary sequence of bits and attempt to reduce redundancy without considering the inherent patterns or relationships within the data.</a:t>
            </a:r>
          </a:p>
          <a:p>
            <a:pPr marL="0" indent="0" algn="l">
              <a:buNone/>
            </a:pPr>
            <a:r>
              <a:rPr lang="en" altLang="zh-TW" sz="1600" b="0" i="0" dirty="0">
                <a:solidFill>
                  <a:srgbClr val="374151"/>
                </a:solidFill>
                <a:effectLst/>
              </a:rPr>
              <a:t>Unstructured compression may not be suitable for microcontrollers (MCUs) for several reasons:</a:t>
            </a:r>
          </a:p>
          <a:p>
            <a:pPr algn="l">
              <a:buFont typeface="+mj-lt"/>
              <a:buAutoNum type="arabicPeriod"/>
            </a:pPr>
            <a:r>
              <a:rPr lang="en" altLang="zh-TW" sz="1600" b="1" i="0" dirty="0">
                <a:solidFill>
                  <a:srgbClr val="374151"/>
                </a:solidFill>
                <a:effectLst/>
              </a:rPr>
              <a:t>Resource Constraints:</a:t>
            </a:r>
            <a:r>
              <a:rPr lang="en" altLang="zh-TW" sz="1600" b="0" i="0" dirty="0">
                <a:solidFill>
                  <a:srgbClr val="374151"/>
                </a:solidFill>
                <a:effectLst/>
              </a:rPr>
              <a:t> Microcontrollers often have limited resources, including processing power, memory, and storage. Unstructured compression algorithms might be computationally intensive and memory-demanding, making them impractical for use in resource-constrained environments.</a:t>
            </a:r>
          </a:p>
          <a:p>
            <a:pPr algn="l">
              <a:buFont typeface="+mj-lt"/>
              <a:buAutoNum type="arabicPeriod"/>
            </a:pPr>
            <a:r>
              <a:rPr lang="en" altLang="zh-TW" sz="1600" b="1" i="0" dirty="0">
                <a:solidFill>
                  <a:srgbClr val="374151"/>
                </a:solidFill>
                <a:effectLst/>
              </a:rPr>
              <a:t>Lack of Adaptability:</a:t>
            </a:r>
            <a:r>
              <a:rPr lang="en" altLang="zh-TW" sz="1600" b="0" i="0" dirty="0">
                <a:solidFill>
                  <a:srgbClr val="374151"/>
                </a:solidFill>
                <a:effectLst/>
              </a:rPr>
              <a:t> Unstructured compression methods do not adapt well to different types of data. Microcontroller applications frequently involve specific types of data with known characteristics. Compression algorithms that can exploit the structure of the data can achieve better compression ratios and faster compression/decompression speeds.</a:t>
            </a:r>
          </a:p>
          <a:p>
            <a:pPr algn="l">
              <a:buFont typeface="+mj-lt"/>
              <a:buAutoNum type="arabicPeriod"/>
            </a:pPr>
            <a:r>
              <a:rPr lang="en" altLang="zh-TW" sz="1600" b="1" i="0" dirty="0">
                <a:solidFill>
                  <a:srgbClr val="374151"/>
                </a:solidFill>
                <a:effectLst/>
              </a:rPr>
              <a:t>Processing Speed:</a:t>
            </a:r>
            <a:r>
              <a:rPr lang="en" altLang="zh-TW" sz="1600" b="0" i="0" dirty="0">
                <a:solidFill>
                  <a:srgbClr val="374151"/>
                </a:solidFill>
                <a:effectLst/>
              </a:rPr>
              <a:t> Unstructured compression may require complex algorithms that could be too slow for real-time applications commonly found in microcontroller-based systems. MCU applications often demand fast response times, making it important to use compression techniques that can operate efficiently within these constraints.</a:t>
            </a:r>
          </a:p>
          <a:p>
            <a:pPr algn="l">
              <a:buFont typeface="+mj-lt"/>
              <a:buAutoNum type="arabicPeriod"/>
            </a:pPr>
            <a:r>
              <a:rPr lang="en" altLang="zh-TW" sz="1600" b="1" i="0" dirty="0">
                <a:solidFill>
                  <a:srgbClr val="374151"/>
                </a:solidFill>
                <a:effectLst/>
              </a:rPr>
              <a:t>Energy Efficiency:</a:t>
            </a:r>
            <a:r>
              <a:rPr lang="en" altLang="zh-TW" sz="1600" b="0" i="0" dirty="0">
                <a:solidFill>
                  <a:srgbClr val="374151"/>
                </a:solidFill>
                <a:effectLst/>
              </a:rPr>
              <a:t> Many microcontroller applications are battery-powered or have stringent power consumption requirements. Unstructured compression algorithms may consume more energy due to their general-purpose nature, making them less energy-efficient compared to compression methods tailored to the specific data characteristics.</a:t>
            </a:r>
          </a:p>
          <a:p>
            <a:pPr algn="l">
              <a:buFont typeface="+mj-lt"/>
              <a:buAutoNum type="arabicPeriod"/>
            </a:pPr>
            <a:r>
              <a:rPr lang="en" altLang="zh-TW" sz="1600" b="1" i="0" dirty="0">
                <a:solidFill>
                  <a:srgbClr val="374151"/>
                </a:solidFill>
                <a:effectLst/>
              </a:rPr>
              <a:t>Limited Storage:</a:t>
            </a:r>
            <a:r>
              <a:rPr lang="en" altLang="zh-TW" sz="1600" b="0" i="0" dirty="0">
                <a:solidFill>
                  <a:srgbClr val="374151"/>
                </a:solidFill>
                <a:effectLst/>
              </a:rPr>
              <a:t> Microcontrollers typically have limited storage capacity. Unstructured compression may not be as effective at achieving high compression ratios as structured compression methods that exploit the known patterns and redundancies in the data.</a:t>
            </a:r>
          </a:p>
          <a:p>
            <a:pPr marL="0" indent="0" algn="l">
              <a:buNone/>
            </a:pPr>
            <a:r>
              <a:rPr lang="en" altLang="zh-TW" sz="1600" b="0" i="0" dirty="0">
                <a:solidFill>
                  <a:srgbClr val="374151"/>
                </a:solidFill>
                <a:effectLst/>
              </a:rPr>
              <a:t>For these reasons, when dealing with microcontrollers, it is often more practical to use compression techniques specifically designed for the types of data prevalent in embedded systems, taking into account the limitations and requirements of the target MCU platform.</a:t>
            </a:r>
          </a:p>
          <a:p>
            <a:endParaRPr kumimoji="1" lang="zh-TW" altLang="en-US" sz="1600" dirty="0"/>
          </a:p>
        </p:txBody>
      </p:sp>
    </p:spTree>
    <p:extLst>
      <p:ext uri="{BB962C8B-B14F-4D97-AF65-F5344CB8AC3E}">
        <p14:creationId xmlns:p14="http://schemas.microsoft.com/office/powerpoint/2010/main" val="3661597412"/>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1041</Words>
  <Application>Microsoft Macintosh PowerPoint</Application>
  <PresentationFormat>寬螢幕</PresentationFormat>
  <Paragraphs>72</Paragraphs>
  <Slides>20</Slides>
  <Notes>0</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20</vt:i4>
      </vt:variant>
    </vt:vector>
  </HeadingPairs>
  <TitlesOfParts>
    <vt:vector size="24" baseType="lpstr">
      <vt:lpstr>Arial</vt:lpstr>
      <vt:lpstr>Calibri</vt:lpstr>
      <vt:lpstr>Calibri Light</vt:lpstr>
      <vt:lpstr>Office 佈景主題</vt:lpstr>
      <vt:lpstr>ACDNet</vt:lpstr>
      <vt:lpstr>ACDNet Architecture</vt:lpstr>
      <vt:lpstr>ACDNet Architecture</vt:lpstr>
      <vt:lpstr>SFEB Maxpool Kernel Size Equation</vt:lpstr>
      <vt:lpstr>TFEB Pooling Layer Kernel Size Equation</vt:lpstr>
      <vt:lpstr>Training Audio Data Mix Equation</vt:lpstr>
      <vt:lpstr>Loss Function: Kullback-Leibler Divergence Loss: why?</vt:lpstr>
      <vt:lpstr>Loss Function: Kullback-Leibler Divergence Loss - explain</vt:lpstr>
      <vt:lpstr>Why unstructured compression is not suitable for MCUs</vt:lpstr>
      <vt:lpstr>Model Compression Techniques suitable for MCUs </vt:lpstr>
      <vt:lpstr>Model Compression Techniques suitable for MCUs (Cont.)</vt:lpstr>
      <vt:lpstr>L0-Norm unstructured model compression</vt:lpstr>
      <vt:lpstr>ACDNet: Model Size Shrinking</vt:lpstr>
      <vt:lpstr>Proposed Hybrid Pruning Approach</vt:lpstr>
      <vt:lpstr>Findings</vt:lpstr>
      <vt:lpstr>Table 8</vt:lpstr>
      <vt:lpstr>Table 9</vt:lpstr>
      <vt:lpstr>Table 2 and Table 11</vt:lpstr>
      <vt:lpstr>Table 1</vt:lpstr>
      <vt:lpstr>Between-Class Learning(originated from EnvNetV2 Paper)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RickLiao</dc:creator>
  <cp:lastModifiedBy>RickLiao</cp:lastModifiedBy>
  <cp:revision>28</cp:revision>
  <dcterms:created xsi:type="dcterms:W3CDTF">2023-12-23T17:01:40Z</dcterms:created>
  <dcterms:modified xsi:type="dcterms:W3CDTF">2023-12-23T20:58:21Z</dcterms:modified>
</cp:coreProperties>
</file>

<file path=docProps/thumbnail.jpeg>
</file>